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770" r:id="rId6"/>
    <p:sldId id="3771" r:id="rId7"/>
    <p:sldId id="3564" r:id="rId8"/>
    <p:sldId id="3562" r:id="rId9"/>
    <p:sldId id="3769" r:id="rId10"/>
    <p:sldId id="282" r:id="rId11"/>
    <p:sldId id="3772" r:id="rId12"/>
    <p:sldId id="3734" r:id="rId13"/>
    <p:sldId id="5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nter of Excellence" id="{B2EB7441-8EF1-A44F-90BF-AA50FCA4B74E}">
          <p14:sldIdLst>
            <p14:sldId id="256"/>
            <p14:sldId id="3770"/>
            <p14:sldId id="3771"/>
            <p14:sldId id="3564"/>
          </p14:sldIdLst>
        </p14:section>
        <p14:section name="Sample Meeting" id="{3189B9EA-C61E-46A5-A769-760FB1A0C5DE}">
          <p14:sldIdLst>
            <p14:sldId id="3562"/>
            <p14:sldId id="3769"/>
            <p14:sldId id="282"/>
            <p14:sldId id="3772"/>
          </p14:sldIdLst>
        </p14:section>
        <p14:section name="Appendix" id="{CE4AC4FB-3522-4DAA-95AD-BF790A7764C3}">
          <p14:sldIdLst>
            <p14:sldId id="3734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A80F8-520E-443E-A69C-01738E29E261}" v="2" dt="2020-04-10T14:19:57.31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86427"/>
  </p:normalViewPr>
  <p:slideViewPr>
    <p:cSldViewPr snapToGrid="0" snapToObjects="1">
      <p:cViewPr varScale="1">
        <p:scale>
          <a:sx n="68" d="100"/>
          <a:sy n="68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e Galindo" userId="a3391ce4-d5b1-481c-a5ec-a7b10a223719" providerId="ADAL" clId="{C70A80F8-520E-443E-A69C-01738E29E261}"/>
    <pc:docChg chg="undo custSel addSld modSld sldOrd">
      <pc:chgData name="Janae Galindo" userId="a3391ce4-d5b1-481c-a5ec-a7b10a223719" providerId="ADAL" clId="{C70A80F8-520E-443E-A69C-01738E29E261}" dt="2020-04-10T17:29:27.246" v="923" actId="2711"/>
      <pc:docMkLst>
        <pc:docMk/>
      </pc:docMkLst>
      <pc:sldChg chg="modSp mod">
        <pc:chgData name="Janae Galindo" userId="a3391ce4-d5b1-481c-a5ec-a7b10a223719" providerId="ADAL" clId="{C70A80F8-520E-443E-A69C-01738E29E261}" dt="2020-04-10T17:29:27.246" v="923" actId="2711"/>
        <pc:sldMkLst>
          <pc:docMk/>
          <pc:sldMk cId="275115705" sldId="521"/>
        </pc:sldMkLst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" creationId="{D685F211-BD16-0E46-80ED-3C1773363481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19" creationId="{FFB25788-4BBA-4BAB-8504-D7EA134398A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0" creationId="{563EC924-5693-4099-9403-D39926A227B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3" creationId="{C323FC61-F6DA-45C3-A8FE-2E20043C7E2D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5" creationId="{E7195755-B356-4FDC-A9ED-754BF91DA5DE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6" creationId="{65B3A618-DC8E-45E2-A7E7-33D615ABE88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7" creationId="{24463342-ACCB-461A-83A8-56810006F0AE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8" creationId="{223458E7-4CD5-4F8A-A698-0A9CBB9440A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29" creationId="{B5D3F624-174B-400B-B958-0B419F2867A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0" creationId="{CAD581DD-73C7-442B-85D6-216C56D38FA9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1" creationId="{01EC1444-E4D2-40B6-A760-302CA4702102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2" creationId="{407CBAA3-91C2-4998-8A38-49E0A602E85F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3" creationId="{568C149E-F319-489F-BD4D-5A47DD88CCD1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6" creationId="{F8E5A3F1-F9B8-7049-A327-D53DB53A1598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38" creationId="{E3AE6A33-E35C-6244-A7E7-00C925E0E43B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0" creationId="{74398706-FF74-2847-B5E7-E8C44A96784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1" creationId="{09217992-9599-3043-8668-65CFCA35DE86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2" creationId="{AC4E4978-1AA6-6A45-B481-58EEE80D5644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5" creationId="{DE77ECA8-7BBF-0F46-B4C3-BF8578301EC3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6" creationId="{0D0F44B9-A201-B343-ADA4-D708D2910F94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7" creationId="{4C7282AA-957F-2048-A5E2-A8A6EC4DDF93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8" creationId="{3002A83C-2C62-BB44-87E9-8DF408B51770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49" creationId="{8E595B7C-0DCC-8541-8D83-CEB173DD2A5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0" creationId="{C4EA3079-DB8C-9440-AB37-CF5E935975AF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2" creationId="{139FD53E-4264-3E4A-975F-4AB83F88FC0C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3" creationId="{8F6E684C-9061-714E-BFAB-CB25810914B8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4" creationId="{867D0375-C6E2-1C45-8B0E-996362049F44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6" creationId="{B6835D08-3085-A94D-9E79-4F856051F9CD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7" creationId="{578E20C3-E1DB-3440-A493-4BDB616F4406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8" creationId="{BCE9A1A7-FECD-2D48-93FC-224F95F5806A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59" creationId="{8388D2EB-DDB7-CE4B-9F78-C98936FBC7F6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0" creationId="{E935701B-520A-144B-801B-74FFB661B1F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1" creationId="{F39D79B4-AF8F-8245-A46D-4D7930D4BA4D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2" creationId="{521DB5D7-1EF8-2F4F-9296-9D10D9B1E997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3" creationId="{79E60A4A-3699-924F-A424-22E985CAACB2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4" creationId="{CA9EF900-1852-D244-9B68-2B9CB905AF8D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5" creationId="{B777545B-B4AA-B047-BB10-EC087590435A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66" creationId="{E9C471AA-6D24-2941-AA85-B61859D3E99B}"/>
          </ac:spMkLst>
        </pc:spChg>
        <pc:spChg chg="mod">
          <ac:chgData name="Janae Galindo" userId="a3391ce4-d5b1-481c-a5ec-a7b10a223719" providerId="ADAL" clId="{C70A80F8-520E-443E-A69C-01738E29E261}" dt="2020-04-10T17:29:27.246" v="923" actId="2711"/>
          <ac:spMkLst>
            <pc:docMk/>
            <pc:sldMk cId="275115705" sldId="521"/>
            <ac:spMk id="79" creationId="{00000000-0000-0000-0000-000000000000}"/>
          </ac:spMkLst>
        </pc:spChg>
      </pc:sldChg>
      <pc:sldChg chg="modSp mod">
        <pc:chgData name="Janae Galindo" userId="a3391ce4-d5b1-481c-a5ec-a7b10a223719" providerId="ADAL" clId="{C70A80F8-520E-443E-A69C-01738E29E261}" dt="2020-04-10T17:28:03.825" v="914" actId="2711"/>
        <pc:sldMkLst>
          <pc:docMk/>
          <pc:sldMk cId="832988074" sldId="3562"/>
        </pc:sldMkLst>
        <pc:spChg chg="mod">
          <ac:chgData name="Janae Galindo" userId="a3391ce4-d5b1-481c-a5ec-a7b10a223719" providerId="ADAL" clId="{C70A80F8-520E-443E-A69C-01738E29E261}" dt="2020-04-10T17:28:03.825" v="914" actId="2711"/>
          <ac:spMkLst>
            <pc:docMk/>
            <pc:sldMk cId="832988074" sldId="3562"/>
            <ac:spMk id="3" creationId="{CF17FE10-5C79-2D41-9C5B-0E668B4F8ECC}"/>
          </ac:spMkLst>
        </pc:spChg>
        <pc:spChg chg="mod">
          <ac:chgData name="Janae Galindo" userId="a3391ce4-d5b1-481c-a5ec-a7b10a223719" providerId="ADAL" clId="{C70A80F8-520E-443E-A69C-01738E29E261}" dt="2020-04-10T14:19:10.296" v="52" actId="20577"/>
          <ac:spMkLst>
            <pc:docMk/>
            <pc:sldMk cId="832988074" sldId="3562"/>
            <ac:spMk id="4" creationId="{ECD81880-FD25-7449-9CDF-33EBB75B8F0B}"/>
          </ac:spMkLst>
        </pc:spChg>
      </pc:sldChg>
      <pc:sldChg chg="modSp mod">
        <pc:chgData name="Janae Galindo" userId="a3391ce4-d5b1-481c-a5ec-a7b10a223719" providerId="ADAL" clId="{C70A80F8-520E-443E-A69C-01738E29E261}" dt="2020-04-10T17:27:45.302" v="907" actId="2711"/>
        <pc:sldMkLst>
          <pc:docMk/>
          <pc:sldMk cId="4293571950" sldId="3564"/>
        </pc:sldMkLst>
        <pc:spChg chg="mod">
          <ac:chgData name="Janae Galindo" userId="a3391ce4-d5b1-481c-a5ec-a7b10a223719" providerId="ADAL" clId="{C70A80F8-520E-443E-A69C-01738E29E261}" dt="2020-04-10T17:27:45.302" v="907" actId="2711"/>
          <ac:spMkLst>
            <pc:docMk/>
            <pc:sldMk cId="4293571950" sldId="3564"/>
            <ac:spMk id="258" creationId="{00000000-0000-0000-0000-000000000000}"/>
          </ac:spMkLst>
        </pc:spChg>
      </pc:sldChg>
      <pc:sldChg chg="modSp mod">
        <pc:chgData name="Janae Galindo" userId="a3391ce4-d5b1-481c-a5ec-a7b10a223719" providerId="ADAL" clId="{C70A80F8-520E-443E-A69C-01738E29E261}" dt="2020-04-10T17:29:05.899" v="922" actId="2711"/>
        <pc:sldMkLst>
          <pc:docMk/>
          <pc:sldMk cId="214568568" sldId="3734"/>
        </pc:sldMkLst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2" creationId="{971AFCD6-50F4-49CE-A320-140628DB0254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4" creationId="{FF169BC1-23A3-487E-A00A-1D3A645861CF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" creationId="{6565D153-040B-4178-AE07-34389FB2E75A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9" creationId="{0A7F6D94-F3FF-4906-A2AF-1FF93A8868E2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15" creationId="{22571CCC-EEE6-419D-96C5-C30C11216646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16" creationId="{612BA9DF-01C7-4754-B474-8A14A931EB00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17" creationId="{EDC6843B-9DC2-47BE-B3E6-1E6DDDCA37A3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18" creationId="{D1FAA72A-A5D3-4832-B876-E97E8AD449F0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21" creationId="{CC577C36-E029-4DB3-B738-15CE0A3355EF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35" creationId="{5EAC070E-68F7-4A47-88B6-66DF8DAD837F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37" creationId="{B3D92274-7A39-4DEF-9324-D206A079A7A1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38" creationId="{37B096B8-3C40-483A-AA7B-4E6E554F026E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39" creationId="{E865DAED-DE33-4465-9268-5FA539683D2C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40" creationId="{58113F89-4914-40FE-B9DF-511E12A9C99B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41" creationId="{38A46C5C-5980-4BAC-AB81-EA90622C32E8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44" creationId="{6ACB8DAC-D6F6-437B-AE63-88CEE8896AAB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49" creationId="{3C09FF1B-47FC-48DA-8378-78FB22B4D9C6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0" creationId="{CA0F9A29-B50A-49B1-90E1-6FC4B38FBBDF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2" creationId="{BB346B1C-B86B-4672-A430-843E807B79A9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3" creationId="{059489E4-2330-4950-801D-30F0F39546A4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4" creationId="{7C509C6F-3BF6-42DC-B188-63C0ADAD6CB4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5" creationId="{5CE1C71A-3567-43ED-ACB9-0B4E6808700C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6" creationId="{4EDF50F6-6517-4B46-9F68-9C74266A70B9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7" creationId="{43D3E77E-5909-403B-9BBC-3BB87AEB44CC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8" creationId="{A747AB0D-051A-4CF4-B479-35C4F0154175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59" creationId="{AE3507DB-E036-49BE-9B81-6D57AD3553B4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60" creationId="{7ADE0948-7AA3-49DD-9ABD-09DFA6A54E9D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61" creationId="{DACF8BE8-DA61-4C6E-863F-BEACB8F59DB0}"/>
          </ac:spMkLst>
        </pc:spChg>
        <pc:spChg chg="mod">
          <ac:chgData name="Janae Galindo" userId="a3391ce4-d5b1-481c-a5ec-a7b10a223719" providerId="ADAL" clId="{C70A80F8-520E-443E-A69C-01738E29E261}" dt="2020-04-10T17:29:05.899" v="922" actId="2711"/>
          <ac:spMkLst>
            <pc:docMk/>
            <pc:sldMk cId="214568568" sldId="3734"/>
            <ac:spMk id="62" creationId="{0C01DD71-4A25-4098-9513-0DBD016F3831}"/>
          </ac:spMkLst>
        </pc:spChg>
      </pc:sldChg>
      <pc:sldChg chg="modSp mod">
        <pc:chgData name="Janae Galindo" userId="a3391ce4-d5b1-481c-a5ec-a7b10a223719" providerId="ADAL" clId="{C70A80F8-520E-443E-A69C-01738E29E261}" dt="2020-04-10T17:28:11.256" v="915" actId="2711"/>
        <pc:sldMkLst>
          <pc:docMk/>
          <pc:sldMk cId="4091952122" sldId="3769"/>
        </pc:sldMkLst>
        <pc:spChg chg="mod">
          <ac:chgData name="Janae Galindo" userId="a3391ce4-d5b1-481c-a5ec-a7b10a223719" providerId="ADAL" clId="{C70A80F8-520E-443E-A69C-01738E29E261}" dt="2020-04-10T17:28:11.256" v="915" actId="2711"/>
          <ac:spMkLst>
            <pc:docMk/>
            <pc:sldMk cId="4091952122" sldId="3769"/>
            <ac:spMk id="3" creationId="{71163CB5-38EB-9647-82F0-7F80CD45788F}"/>
          </ac:spMkLst>
        </pc:spChg>
      </pc:sldChg>
      <pc:sldChg chg="modSp mod">
        <pc:chgData name="Janae Galindo" userId="a3391ce4-d5b1-481c-a5ec-a7b10a223719" providerId="ADAL" clId="{C70A80F8-520E-443E-A69C-01738E29E261}" dt="2020-04-10T17:27:16.776" v="902" actId="2711"/>
        <pc:sldMkLst>
          <pc:docMk/>
          <pc:sldMk cId="2723980516" sldId="3770"/>
        </pc:sldMkLst>
        <pc:spChg chg="mod">
          <ac:chgData name="Janae Galindo" userId="a3391ce4-d5b1-481c-a5ec-a7b10a223719" providerId="ADAL" clId="{C70A80F8-520E-443E-A69C-01738E29E261}" dt="2020-04-10T17:27:10.350" v="901" actId="2711"/>
          <ac:spMkLst>
            <pc:docMk/>
            <pc:sldMk cId="2723980516" sldId="3770"/>
            <ac:spMk id="4" creationId="{54437172-80B3-42B7-8A24-261D87B0A4B0}"/>
          </ac:spMkLst>
        </pc:spChg>
        <pc:spChg chg="mod">
          <ac:chgData name="Janae Galindo" userId="a3391ce4-d5b1-481c-a5ec-a7b10a223719" providerId="ADAL" clId="{C70A80F8-520E-443E-A69C-01738E29E261}" dt="2020-04-10T17:27:16.776" v="902" actId="2711"/>
          <ac:spMkLst>
            <pc:docMk/>
            <pc:sldMk cId="2723980516" sldId="3770"/>
            <ac:spMk id="5" creationId="{FAAE3C7E-9A01-4786-B9E8-D22558B80539}"/>
          </ac:spMkLst>
        </pc:spChg>
      </pc:sldChg>
      <pc:sldChg chg="modSp mod">
        <pc:chgData name="Janae Galindo" userId="a3391ce4-d5b1-481c-a5ec-a7b10a223719" providerId="ADAL" clId="{C70A80F8-520E-443E-A69C-01738E29E261}" dt="2020-04-10T17:27:37.146" v="906" actId="2711"/>
        <pc:sldMkLst>
          <pc:docMk/>
          <pc:sldMk cId="3058055988" sldId="3771"/>
        </pc:sldMkLst>
        <pc:spChg chg="mod">
          <ac:chgData name="Janae Galindo" userId="a3391ce4-d5b1-481c-a5ec-a7b10a223719" providerId="ADAL" clId="{C70A80F8-520E-443E-A69C-01738E29E261}" dt="2020-04-10T17:27:24.197" v="903" actId="2711"/>
          <ac:spMkLst>
            <pc:docMk/>
            <pc:sldMk cId="3058055988" sldId="3771"/>
            <ac:spMk id="2" creationId="{6E626678-9C8C-437E-B6D9-7299FAAF7FC2}"/>
          </ac:spMkLst>
        </pc:spChg>
        <pc:spChg chg="mod">
          <ac:chgData name="Janae Galindo" userId="a3391ce4-d5b1-481c-a5ec-a7b10a223719" providerId="ADAL" clId="{C70A80F8-520E-443E-A69C-01738E29E261}" dt="2020-04-10T17:27:30.041" v="904" actId="2711"/>
          <ac:spMkLst>
            <pc:docMk/>
            <pc:sldMk cId="3058055988" sldId="3771"/>
            <ac:spMk id="5" creationId="{5B135C99-35F7-4E8E-BBC2-36AA64CB6974}"/>
          </ac:spMkLst>
        </pc:spChg>
        <pc:spChg chg="mod">
          <ac:chgData name="Janae Galindo" userId="a3391ce4-d5b1-481c-a5ec-a7b10a223719" providerId="ADAL" clId="{C70A80F8-520E-443E-A69C-01738E29E261}" dt="2020-04-10T17:27:37.146" v="906" actId="2711"/>
          <ac:spMkLst>
            <pc:docMk/>
            <pc:sldMk cId="3058055988" sldId="3771"/>
            <ac:spMk id="8" creationId="{30B817F6-8A6A-41F5-838F-3A4B651766F1}"/>
          </ac:spMkLst>
        </pc:spChg>
        <pc:spChg chg="mod">
          <ac:chgData name="Janae Galindo" userId="a3391ce4-d5b1-481c-a5ec-a7b10a223719" providerId="ADAL" clId="{C70A80F8-520E-443E-A69C-01738E29E261}" dt="2020-04-10T17:27:33.570" v="905" actId="2711"/>
          <ac:spMkLst>
            <pc:docMk/>
            <pc:sldMk cId="3058055988" sldId="3771"/>
            <ac:spMk id="9" creationId="{9B3549A0-8A41-46F1-83F2-59CA08F7E752}"/>
          </ac:spMkLst>
        </pc:spChg>
      </pc:sldChg>
      <pc:sldChg chg="addSp modSp add mod ord">
        <pc:chgData name="Janae Galindo" userId="a3391ce4-d5b1-481c-a5ec-a7b10a223719" providerId="ADAL" clId="{C70A80F8-520E-443E-A69C-01738E29E261}" dt="2020-04-10T17:28:35.062" v="919" actId="20577"/>
        <pc:sldMkLst>
          <pc:docMk/>
          <pc:sldMk cId="433974431" sldId="3772"/>
        </pc:sldMkLst>
        <pc:spChg chg="mod">
          <ac:chgData name="Janae Galindo" userId="a3391ce4-d5b1-481c-a5ec-a7b10a223719" providerId="ADAL" clId="{C70A80F8-520E-443E-A69C-01738E29E261}" dt="2020-04-10T17:28:27.635" v="917" actId="14100"/>
          <ac:spMkLst>
            <pc:docMk/>
            <pc:sldMk cId="433974431" sldId="3772"/>
            <ac:spMk id="3" creationId="{CF17FE10-5C79-2D41-9C5B-0E668B4F8ECC}"/>
          </ac:spMkLst>
        </pc:spChg>
        <pc:spChg chg="mod">
          <ac:chgData name="Janae Galindo" userId="a3391ce4-d5b1-481c-a5ec-a7b10a223719" providerId="ADAL" clId="{C70A80F8-520E-443E-A69C-01738E29E261}" dt="2020-04-10T17:28:35.062" v="919" actId="20577"/>
          <ac:spMkLst>
            <pc:docMk/>
            <pc:sldMk cId="433974431" sldId="3772"/>
            <ac:spMk id="4" creationId="{ECD81880-FD25-7449-9CDF-33EBB75B8F0B}"/>
          </ac:spMkLst>
        </pc:spChg>
        <pc:spChg chg="add mod">
          <ac:chgData name="Janae Galindo" userId="a3391ce4-d5b1-481c-a5ec-a7b10a223719" providerId="ADAL" clId="{C70A80F8-520E-443E-A69C-01738E29E261}" dt="2020-04-10T14:20:36.853" v="266" actId="20577"/>
          <ac:spMkLst>
            <pc:docMk/>
            <pc:sldMk cId="433974431" sldId="3772"/>
            <ac:spMk id="5" creationId="{03D52946-367B-4461-A0A6-6EFF9AEFAE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7C109-6F98-1142-AC69-D6BB9B1B689A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8464-D97C-DC48-B6F7-335DA719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08464-D97C-DC48-B6F7-335DA7192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81538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:notes"/>
          <p:cNvSpPr txBox="1">
            <a:spLocks noGrp="1"/>
          </p:cNvSpPr>
          <p:nvPr>
            <p:ph type="body" idx="1"/>
          </p:nvPr>
        </p:nvSpPr>
        <p:spPr>
          <a:xfrm>
            <a:off x="517173" y="3335973"/>
            <a:ext cx="8274755" cy="316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2:notes"/>
          <p:cNvSpPr txBox="1">
            <a:spLocks noGrp="1"/>
          </p:cNvSpPr>
          <p:nvPr>
            <p:ph type="sldNum" idx="12"/>
          </p:nvPr>
        </p:nvSpPr>
        <p:spPr>
          <a:xfrm>
            <a:off x="5273005" y="6670726"/>
            <a:ext cx="4033943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97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7F13-34CC-6843-96E7-4A03CB8BBE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71D89-A9C1-9E44-86A3-EB299F52A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AAE2-915D-41EB-AE48-916166D4B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61C80-0874-B840-84C1-4C1C6A33A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104F7A-DE30-FC49-98C6-CB1E12CF0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535DDE-7951-E74E-A6A5-F9DEB5B5D0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42C51-37C1-4243-ACA7-BA91E6320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53A79-1CA6-384E-BB7E-EFD9B1707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Width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47923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17E8E-5B92-2341-80D8-57B14DE5E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6317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58DC-F82F-314F-83C3-18CB8E81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3415748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9235" y="1470991"/>
            <a:ext cx="687304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93067-2DB6-1A4B-94E0-2D4BB7F27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819"/>
            <a:ext cx="10515600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70991"/>
            <a:ext cx="516351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AE566-9981-324B-AEBF-CB5836650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8F498-8F89-0C48-B675-4BF101ED374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359F3-8D9E-7146-8307-6E6306EBAE5E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rgbClr val="FFD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10467-F518-7749-9EEA-BB3354F7B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6E02F87-CC64-574D-ACB0-9263115BCD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8E030-FFD7-CF49-87F3-1E29F5D0F3D2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FB266-F7EE-504B-9EEC-E310D2E86ABA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336D8-1D6F-D64B-9A8B-26C731B95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0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4A7D6-F2E7-DB42-A8D7-C9EBCC4AF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F9500DA-16A9-C049-9237-9C8CE4C61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9473" y="2729346"/>
            <a:ext cx="8853055" cy="13993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tunec</a:t>
            </a:r>
            <a:r>
              <a:rPr lang="en-US" dirty="0"/>
              <a:t> dolor sit </a:t>
            </a:r>
            <a:r>
              <a:rPr lang="en-US" dirty="0" err="1"/>
              <a:t>adipis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FC15-211B-F445-9683-AF0FE6908BDA}"/>
              </a:ext>
            </a:extLst>
          </p:cNvPr>
          <p:cNvSpPr txBox="1"/>
          <p:nvPr userDrawn="1"/>
        </p:nvSpPr>
        <p:spPr>
          <a:xfrm>
            <a:off x="1163784" y="2341418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B461C-6075-0A4B-9F9C-A5063ACA4707}"/>
              </a:ext>
            </a:extLst>
          </p:cNvPr>
          <p:cNvSpPr txBox="1"/>
          <p:nvPr userDrawn="1"/>
        </p:nvSpPr>
        <p:spPr>
          <a:xfrm>
            <a:off x="10377057" y="3470563"/>
            <a:ext cx="7689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07ADEE-6E6F-8543-864C-AAABDF88A5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84B4F-4E6E-6D4D-95C6-23499BAB2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23D45-77B0-FB4C-9319-D02412ABE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FB95A-1A2C-7843-98E9-46DB8D5E0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206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BA28C-4997-8944-AC19-2644C748D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294F9-C2EF-4543-BF96-E26BC90420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4F50E-3A3B-FC4C-B618-AAB393890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8F377-F9A3-DF48-B5F4-58061ADC3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A838D-9950-1B4A-AFDB-09B1F4E723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E3E53-6F65-3C45-9BAF-406DFB505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9546" y="516317"/>
            <a:ext cx="677480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914" y="1470991"/>
            <a:ext cx="6779434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F8311-9019-9E41-8D1A-98C75D123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CC53E-0F99-0E44-9874-12877F6D54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4914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1F30F-A3DE-D644-AFB8-0DC4E2EAC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F3249-A4DE-2B4E-BDC9-9090B10440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69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FB3C8-6C01-9149-AC9A-5A7D2E454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AB344-C9F7-974A-91EF-A8468420F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69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69" y="516317"/>
            <a:ext cx="6890657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470991"/>
            <a:ext cx="6890657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E7820-DD15-E742-9F83-351AEAA0E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0B0D9-4893-8D41-A1A1-FDA91F28D8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869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366" y="516317"/>
            <a:ext cx="4846982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4052" y="1470991"/>
            <a:ext cx="4850296" cy="4479235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97235-EDC8-5846-A4F8-2113AE154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052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2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16317"/>
            <a:ext cx="4847184" cy="78291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052B21-69BD-674B-8E34-A64E44C3F3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4" y="0"/>
            <a:ext cx="6003235" cy="685799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E5D09F-BB6F-AE40-8DEC-71C103A40CB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4887" y="1457739"/>
            <a:ext cx="4850296" cy="449248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5D4C8-0567-8446-82B8-71C364809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69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8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ACE55-467E-BF44-ADCB-657E0FB4E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C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5B943-F96B-4944-A9D8-23E3EA012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2271" y="3214645"/>
            <a:ext cx="4141304" cy="3666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EEB80-3CC0-C044-AB4C-DDFECF557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2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C32813-F0B8-1E40-9D29-451BE9750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69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0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3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0"/>
          <p:cNvSpPr txBox="1">
            <a:spLocks noGrp="1"/>
          </p:cNvSpPr>
          <p:nvPr>
            <p:ph type="title"/>
          </p:nvPr>
        </p:nvSpPr>
        <p:spPr>
          <a:xfrm>
            <a:off x="609600" y="792480"/>
            <a:ext cx="944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0"/>
          <p:cNvSpPr txBox="1">
            <a:spLocks noGrp="1"/>
          </p:cNvSpPr>
          <p:nvPr>
            <p:ph type="body" idx="1"/>
          </p:nvPr>
        </p:nvSpPr>
        <p:spPr>
          <a:xfrm>
            <a:off x="609600" y="1946107"/>
            <a:ext cx="94488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40256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  <a:defRPr sz="2133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3" name="Google Shape;323;p60"/>
          <p:cNvCxnSpPr/>
          <p:nvPr/>
        </p:nvCxnSpPr>
        <p:spPr>
          <a:xfrm>
            <a:off x="609600" y="609600"/>
            <a:ext cx="10972800" cy="0"/>
          </a:xfrm>
          <a:prstGeom prst="straightConnector1">
            <a:avLst/>
          </a:prstGeom>
          <a:noFill/>
          <a:ln w="476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28442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-full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1C5044-6B22-40A6-94C4-FC9CD507D641}"/>
              </a:ext>
            </a:extLst>
          </p:cNvPr>
          <p:cNvSpPr/>
          <p:nvPr userDrawn="1"/>
        </p:nvSpPr>
        <p:spPr>
          <a:xfrm>
            <a:off x="0" y="0"/>
            <a:ext cx="12192000" cy="1266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FA391-866A-B043-A76F-746ABB745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42" y="246008"/>
            <a:ext cx="9559307" cy="782914"/>
          </a:xfrm>
        </p:spPr>
        <p:txBody>
          <a:bodyPr>
            <a:normAutofit/>
          </a:bodyPr>
          <a:lstStyle>
            <a:lvl1pPr>
              <a:defRPr sz="3200" b="0" i="0" cap="none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21777-B1F3-44C9-8D74-F42FFF7B5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7507" y="450325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DE250-3C5D-4A42-BD7C-ADF3C8DE4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2269" y="3203068"/>
            <a:ext cx="4141306" cy="3666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868" y="1122363"/>
            <a:ext cx="9144000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868" y="4005470"/>
            <a:ext cx="9144000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2C370-26C4-5A4B-B4EA-B2C7F4D1E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0411" y="5702876"/>
            <a:ext cx="3531589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B54F6-CE60-4A4E-BE4C-C5C9B60C0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BA0A4-4CA6-A542-BBF9-26C11C66F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05264" y="1492477"/>
            <a:ext cx="5989307" cy="2387600"/>
          </a:xfrm>
        </p:spPr>
        <p:txBody>
          <a:bodyPr anchor="b"/>
          <a:lstStyle>
            <a:lvl1pPr algn="l">
              <a:defRPr sz="6000" b="1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PIONEERING THE FUTURE OF GROWTH.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05264" y="4375584"/>
            <a:ext cx="5989307" cy="125233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</a:t>
            </a:r>
          </a:p>
          <a:p>
            <a:r>
              <a:rPr lang="en-US" dirty="0"/>
              <a:t>REVENUE ACCELERATION.</a:t>
            </a:r>
          </a:p>
          <a:p>
            <a:r>
              <a:rPr lang="en-US" dirty="0"/>
              <a:t>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ECBDA-061A-5643-B2F8-1EF2C41C3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514" y="5983514"/>
            <a:ext cx="874486" cy="874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00FEF-EEBF-9F44-A250-8CD815883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93907-95F4-F045-B576-83AEF0F6D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4" y="6111239"/>
            <a:ext cx="1647513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6C228-84F9-AF49-84CE-EF9E299E5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A40-5C95-B845-989F-5CFB10B31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SUBSECTION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3DBC9-7FD7-3D4F-A08C-AF110801C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05470"/>
            <a:ext cx="9144000" cy="125233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REAL INTELLIGENCE. REVENUE ACCELERATION. REAL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34A9-575D-7045-8264-4AD1D47B7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2243" y="6111239"/>
            <a:ext cx="1647514" cy="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E9A37-65F1-E242-A6BD-600109B4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C2BC-EB29-DC4A-A759-445978B6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CB0CB-BB9E-9A45-AA9D-A932EF41E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821-DD26-394E-9C4F-C1B00992AB4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0279-12AC-5D42-A8F6-54ECC289D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8572-8D95-C14B-9A85-865D1E81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759A-BD72-E14D-9F05-1623E101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84" r:id="rId5"/>
    <p:sldLayoutId id="2147483685" r:id="rId6"/>
    <p:sldLayoutId id="2147483661" r:id="rId7"/>
    <p:sldLayoutId id="2147483662" r:id="rId8"/>
    <p:sldLayoutId id="2147483663" r:id="rId9"/>
    <p:sldLayoutId id="2147483690" r:id="rId10"/>
    <p:sldLayoutId id="2147483650" r:id="rId11"/>
    <p:sldLayoutId id="2147483672" r:id="rId12"/>
    <p:sldLayoutId id="2147483666" r:id="rId13"/>
    <p:sldLayoutId id="2147483664" r:id="rId14"/>
    <p:sldLayoutId id="2147483686" r:id="rId15"/>
    <p:sldLayoutId id="2147483687" r:id="rId16"/>
    <p:sldLayoutId id="2147483688" r:id="rId17"/>
    <p:sldLayoutId id="2147483689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69" r:id="rId27"/>
    <p:sldLayoutId id="2147483668" r:id="rId28"/>
    <p:sldLayoutId id="2147483673" r:id="rId29"/>
    <p:sldLayoutId id="2147483674" r:id="rId30"/>
    <p:sldLayoutId id="2147483691" r:id="rId31"/>
    <p:sldLayoutId id="2147483692" r:id="rId32"/>
    <p:sldLayoutId id="214748369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73B7-5121-4A4F-A279-98567CEFC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785"/>
            <a:ext cx="9144000" cy="2796494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Playbooks 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 of Excellence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0642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9748536" y="1854520"/>
            <a:ext cx="15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43C539-1623-424A-A9F3-7C6DC3386D58}"/>
              </a:ext>
            </a:extLst>
          </p:cNvPr>
          <p:cNvGrpSpPr/>
          <p:nvPr/>
        </p:nvGrpSpPr>
        <p:grpSpPr>
          <a:xfrm>
            <a:off x="907529" y="1650102"/>
            <a:ext cx="8612839" cy="1550300"/>
            <a:chOff x="-1760273" y="931708"/>
            <a:chExt cx="9262407" cy="16121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9B32BA-E551-4AFF-B869-58A89C640DAB}"/>
                </a:ext>
              </a:extLst>
            </p:cNvPr>
            <p:cNvGrpSpPr/>
            <p:nvPr/>
          </p:nvGrpSpPr>
          <p:grpSpPr>
            <a:xfrm>
              <a:off x="-1760273" y="931708"/>
              <a:ext cx="9262407" cy="1612102"/>
              <a:chOff x="782036" y="952264"/>
              <a:chExt cx="9262407" cy="16121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7D154BE-054D-4F41-B128-4DE8D52133B1}"/>
                  </a:ext>
                </a:extLst>
              </p:cNvPr>
              <p:cNvGrpSpPr/>
              <p:nvPr/>
            </p:nvGrpSpPr>
            <p:grpSpPr>
              <a:xfrm>
                <a:off x="782036" y="952264"/>
                <a:ext cx="8626526" cy="1612102"/>
                <a:chOff x="-1271732" y="1162184"/>
                <a:chExt cx="8626526" cy="1641280"/>
              </a:xfrm>
            </p:grpSpPr>
            <p:sp>
              <p:nvSpPr>
                <p:cNvPr id="26" name="Rounded Rectangle 79">
                  <a:extLst>
                    <a:ext uri="{FF2B5EF4-FFF2-40B4-BE49-F238E27FC236}">
                      <a16:creationId xmlns:a16="http://schemas.microsoft.com/office/drawing/2014/main" id="{65B3A618-DC8E-45E2-A7E7-33D615ABE887}"/>
                    </a:ext>
                  </a:extLst>
                </p:cNvPr>
                <p:cNvSpPr/>
                <p:nvPr/>
              </p:nvSpPr>
              <p:spPr>
                <a:xfrm>
                  <a:off x="4253089" y="1654627"/>
                  <a:ext cx="1363308" cy="11488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Call 8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VM 2</a:t>
                  </a:r>
                </a:p>
              </p:txBody>
            </p:sp>
            <p:sp>
              <p:nvSpPr>
                <p:cNvPr id="27" name="Rounded Rectangle 80">
                  <a:extLst>
                    <a:ext uri="{FF2B5EF4-FFF2-40B4-BE49-F238E27FC236}">
                      <a16:creationId xmlns:a16="http://schemas.microsoft.com/office/drawing/2014/main" id="{24463342-ACCB-461A-83A8-56810006F0AE}"/>
                    </a:ext>
                  </a:extLst>
                </p:cNvPr>
                <p:cNvSpPr/>
                <p:nvPr/>
              </p:nvSpPr>
              <p:spPr>
                <a:xfrm>
                  <a:off x="5991486" y="1654629"/>
                  <a:ext cx="1363308" cy="114883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Call 9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VM 3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EM 3</a:t>
                  </a:r>
                </a:p>
              </p:txBody>
            </p:sp>
            <p:sp>
              <p:nvSpPr>
                <p:cNvPr id="28" name="Rounded Rectangle 81">
                  <a:extLst>
                    <a:ext uri="{FF2B5EF4-FFF2-40B4-BE49-F238E27FC236}">
                      <a16:creationId xmlns:a16="http://schemas.microsoft.com/office/drawing/2014/main" id="{223458E7-4CD5-4F8A-A698-0A9CBB9440A7}"/>
                    </a:ext>
                  </a:extLst>
                </p:cNvPr>
                <p:cNvSpPr/>
                <p:nvPr/>
              </p:nvSpPr>
              <p:spPr>
                <a:xfrm>
                  <a:off x="776295" y="1654629"/>
                  <a:ext cx="1363308" cy="114883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Call 1-3 (1hr)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VM 1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Call 4-6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EM 1</a:t>
                  </a:r>
                </a:p>
              </p:txBody>
            </p:sp>
            <p:sp>
              <p:nvSpPr>
                <p:cNvPr id="29" name="Rounded Rectangle 82">
                  <a:extLst>
                    <a:ext uri="{FF2B5EF4-FFF2-40B4-BE49-F238E27FC236}">
                      <a16:creationId xmlns:a16="http://schemas.microsoft.com/office/drawing/2014/main" id="{B5D3F624-174B-400B-B958-0B419F2867A7}"/>
                    </a:ext>
                  </a:extLst>
                </p:cNvPr>
                <p:cNvSpPr/>
                <p:nvPr/>
              </p:nvSpPr>
              <p:spPr>
                <a:xfrm>
                  <a:off x="2514693" y="1654629"/>
                  <a:ext cx="1363308" cy="114883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Call 7</a:t>
                  </a:r>
                </a:p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LinkedIn 2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AD581DD-73C7-442B-85D6-216C56D38FA9}"/>
                    </a:ext>
                  </a:extLst>
                </p:cNvPr>
                <p:cNvSpPr txBox="1"/>
                <p:nvPr/>
              </p:nvSpPr>
              <p:spPr>
                <a:xfrm>
                  <a:off x="1116109" y="1174842"/>
                  <a:ext cx="712315" cy="325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Day 1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1EC1444-E4D2-40B6-A760-302CA4702102}"/>
                    </a:ext>
                  </a:extLst>
                </p:cNvPr>
                <p:cNvSpPr txBox="1"/>
                <p:nvPr/>
              </p:nvSpPr>
              <p:spPr>
                <a:xfrm>
                  <a:off x="2805412" y="1162184"/>
                  <a:ext cx="918002" cy="325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Day 2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07CBAA3-91C2-4998-8A38-49E0A602E85F}"/>
                    </a:ext>
                  </a:extLst>
                </p:cNvPr>
                <p:cNvSpPr txBox="1"/>
                <p:nvPr/>
              </p:nvSpPr>
              <p:spPr>
                <a:xfrm>
                  <a:off x="4572758" y="1162185"/>
                  <a:ext cx="918002" cy="325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Day 4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68C149E-F319-489F-BD4D-5A47DD88CCD1}"/>
                    </a:ext>
                  </a:extLst>
                </p:cNvPr>
                <p:cNvSpPr txBox="1"/>
                <p:nvPr/>
              </p:nvSpPr>
              <p:spPr>
                <a:xfrm>
                  <a:off x="6328675" y="1174842"/>
                  <a:ext cx="712315" cy="325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Day 5</a:t>
                  </a:r>
                </a:p>
              </p:txBody>
            </p:sp>
            <p:sp>
              <p:nvSpPr>
                <p:cNvPr id="40" name="Rounded Rectangle 81">
                  <a:extLst>
                    <a:ext uri="{FF2B5EF4-FFF2-40B4-BE49-F238E27FC236}">
                      <a16:creationId xmlns:a16="http://schemas.microsoft.com/office/drawing/2014/main" id="{74398706-FF74-2847-B5E7-E8C44A967847}"/>
                    </a:ext>
                  </a:extLst>
                </p:cNvPr>
                <p:cNvSpPr/>
                <p:nvPr/>
              </p:nvSpPr>
              <p:spPr>
                <a:xfrm>
                  <a:off x="-1271732" y="1654629"/>
                  <a:ext cx="1667958" cy="114883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rgbClr val="2F333A"/>
                      </a:solidFill>
                      <a:latin typeface="Arial" panose="020B0604020202020204" pitchFamily="34" charset="0"/>
                      <a:ea typeface="Calibri" charset="0"/>
                      <a:cs typeface="Arial" panose="020B0604020202020204" pitchFamily="34" charset="0"/>
                    </a:rPr>
                    <a:t>Immediate notification and automatic enrollment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195755-B356-4FDC-A9ED-754BF91DA5DE}"/>
                  </a:ext>
                </a:extLst>
              </p:cNvPr>
              <p:cNvSpPr txBox="1"/>
              <p:nvPr/>
            </p:nvSpPr>
            <p:spPr>
              <a:xfrm>
                <a:off x="9845780" y="970679"/>
                <a:ext cx="198663" cy="48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Chevron 64">
              <a:extLst>
                <a:ext uri="{FF2B5EF4-FFF2-40B4-BE49-F238E27FC236}">
                  <a16:creationId xmlns:a16="http://schemas.microsoft.com/office/drawing/2014/main" id="{FFB25788-4BBA-4BAB-8504-D7EA134398A7}"/>
                </a:ext>
              </a:extLst>
            </p:cNvPr>
            <p:cNvSpPr/>
            <p:nvPr/>
          </p:nvSpPr>
          <p:spPr>
            <a:xfrm>
              <a:off x="1753496" y="1916691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hevron 65">
              <a:extLst>
                <a:ext uri="{FF2B5EF4-FFF2-40B4-BE49-F238E27FC236}">
                  <a16:creationId xmlns:a16="http://schemas.microsoft.com/office/drawing/2014/main" id="{563EC924-5693-4099-9403-D39926A227B7}"/>
                </a:ext>
              </a:extLst>
            </p:cNvPr>
            <p:cNvSpPr/>
            <p:nvPr/>
          </p:nvSpPr>
          <p:spPr>
            <a:xfrm>
              <a:off x="3491893" y="1916691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hevron 66">
              <a:extLst>
                <a:ext uri="{FF2B5EF4-FFF2-40B4-BE49-F238E27FC236}">
                  <a16:creationId xmlns:a16="http://schemas.microsoft.com/office/drawing/2014/main" id="{C323FC61-F6DA-45C3-A8FE-2E20043C7E2D}"/>
                </a:ext>
              </a:extLst>
            </p:cNvPr>
            <p:cNvSpPr/>
            <p:nvPr/>
          </p:nvSpPr>
          <p:spPr>
            <a:xfrm>
              <a:off x="5230290" y="1916691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hevron 64">
              <a:extLst>
                <a:ext uri="{FF2B5EF4-FFF2-40B4-BE49-F238E27FC236}">
                  <a16:creationId xmlns:a16="http://schemas.microsoft.com/office/drawing/2014/main" id="{09217992-9599-3043-8668-65CFCA35DE86}"/>
                </a:ext>
              </a:extLst>
            </p:cNvPr>
            <p:cNvSpPr/>
            <p:nvPr/>
          </p:nvSpPr>
          <p:spPr>
            <a:xfrm>
              <a:off x="15099" y="1916691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8E5A3F1-F9B8-7049-A327-D53DB53A1598}"/>
              </a:ext>
            </a:extLst>
          </p:cNvPr>
          <p:cNvSpPr txBox="1"/>
          <p:nvPr/>
        </p:nvSpPr>
        <p:spPr>
          <a:xfrm>
            <a:off x="634110" y="1338582"/>
            <a:ext cx="1140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Example Inbound Play: </a:t>
            </a:r>
            <a:r>
              <a:rPr lang="en-US" sz="14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Aggressive cadence to cultivate sense of urgency given competition for lead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AE6A33-E35C-6244-A7E7-00C925E0E43B}"/>
              </a:ext>
            </a:extLst>
          </p:cNvPr>
          <p:cNvSpPr txBox="1"/>
          <p:nvPr/>
        </p:nvSpPr>
        <p:spPr>
          <a:xfrm>
            <a:off x="484935" y="5886768"/>
            <a:ext cx="1007017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Note: VM = Voicemail ; EM = Email, Immediate notification and automatic enrollment features require creation of </a:t>
            </a:r>
            <a:r>
              <a:rPr lang="en-US" sz="1200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Robots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4E4978-1AA6-6A45-B481-58EEE80D5644}"/>
              </a:ext>
            </a:extLst>
          </p:cNvPr>
          <p:cNvSpPr/>
          <p:nvPr/>
        </p:nvSpPr>
        <p:spPr>
          <a:xfrm>
            <a:off x="9381503" y="2440996"/>
            <a:ext cx="227600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15 Touches Over 1 Week</a:t>
            </a:r>
            <a:endPara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9EEACF-F268-C743-A121-89F4E3D6AB5A}"/>
              </a:ext>
            </a:extLst>
          </p:cNvPr>
          <p:cNvGrpSpPr/>
          <p:nvPr/>
        </p:nvGrpSpPr>
        <p:grpSpPr>
          <a:xfrm>
            <a:off x="907529" y="4297195"/>
            <a:ext cx="8058899" cy="1444525"/>
            <a:chOff x="1236077" y="3513643"/>
            <a:chExt cx="9800919" cy="145311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D12A626-D98B-4A4A-9AB5-B823CA5F2F0A}"/>
                </a:ext>
              </a:extLst>
            </p:cNvPr>
            <p:cNvGrpSpPr/>
            <p:nvPr/>
          </p:nvGrpSpPr>
          <p:grpSpPr>
            <a:xfrm>
              <a:off x="1236077" y="3513643"/>
              <a:ext cx="7175208" cy="1453115"/>
              <a:chOff x="352927" y="931708"/>
              <a:chExt cx="7175208" cy="145311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7E0960A-0E95-B648-A712-783CBE6524C3}"/>
                  </a:ext>
                </a:extLst>
              </p:cNvPr>
              <p:cNvGrpSpPr/>
              <p:nvPr/>
            </p:nvGrpSpPr>
            <p:grpSpPr>
              <a:xfrm>
                <a:off x="352927" y="931708"/>
                <a:ext cx="7175208" cy="1453115"/>
                <a:chOff x="2895236" y="952264"/>
                <a:chExt cx="7175208" cy="1453115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EC67A4D-495A-1A42-8842-17B08071A3FD}"/>
                    </a:ext>
                  </a:extLst>
                </p:cNvPr>
                <p:cNvGrpSpPr/>
                <p:nvPr/>
              </p:nvGrpSpPr>
              <p:grpSpPr>
                <a:xfrm>
                  <a:off x="2895236" y="952264"/>
                  <a:ext cx="6377193" cy="1453115"/>
                  <a:chOff x="841468" y="1162184"/>
                  <a:chExt cx="6377193" cy="1479416"/>
                </a:xfrm>
              </p:grpSpPr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578E20C3-E1DB-3440-A493-4BDB616F4406}"/>
                      </a:ext>
                    </a:extLst>
                  </p:cNvPr>
                  <p:cNvSpPr/>
                  <p:nvPr/>
                </p:nvSpPr>
                <p:spPr>
                  <a:xfrm>
                    <a:off x="4274814" y="1654628"/>
                    <a:ext cx="1227175" cy="986972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Call 3</a:t>
                    </a:r>
                  </a:p>
                </p:txBody>
              </p:sp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BCE9A1A7-FECD-2D48-93FC-224F95F5806A}"/>
                      </a:ext>
                    </a:extLst>
                  </p:cNvPr>
                  <p:cNvSpPr/>
                  <p:nvPr/>
                </p:nvSpPr>
                <p:spPr>
                  <a:xfrm>
                    <a:off x="5991486" y="1654628"/>
                    <a:ext cx="1227175" cy="986972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Call 4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VM 2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EM 2</a:t>
                    </a:r>
                  </a:p>
                </p:txBody>
              </p:sp>
              <p:sp>
                <p:nvSpPr>
                  <p:cNvPr id="59" name="Rounded Rectangle 58">
                    <a:extLst>
                      <a:ext uri="{FF2B5EF4-FFF2-40B4-BE49-F238E27FC236}">
                        <a16:creationId xmlns:a16="http://schemas.microsoft.com/office/drawing/2014/main" id="{8388D2EB-DDB7-CE4B-9F78-C98936FBC7F6}"/>
                      </a:ext>
                    </a:extLst>
                  </p:cNvPr>
                  <p:cNvSpPr/>
                  <p:nvPr/>
                </p:nvSpPr>
                <p:spPr>
                  <a:xfrm>
                    <a:off x="841468" y="1654628"/>
                    <a:ext cx="1227175" cy="986972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Call 1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VM 1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2F333A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EM 1</a:t>
                    </a:r>
                  </a:p>
                </p:txBody>
              </p:sp>
              <p:sp>
                <p:nvSpPr>
                  <p:cNvPr id="60" name="Rounded Rectangle 59">
                    <a:extLst>
                      <a:ext uri="{FF2B5EF4-FFF2-40B4-BE49-F238E27FC236}">
                        <a16:creationId xmlns:a16="http://schemas.microsoft.com/office/drawing/2014/main" id="{E935701B-520A-144B-801B-74FFB661B1F7}"/>
                      </a:ext>
                    </a:extLst>
                  </p:cNvPr>
                  <p:cNvSpPr/>
                  <p:nvPr/>
                </p:nvSpPr>
                <p:spPr>
                  <a:xfrm>
                    <a:off x="2558140" y="1654628"/>
                    <a:ext cx="1227175" cy="986972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Call 2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SMS 1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39D79B4-AF8F-8245-A46D-4D7930D4BA4D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69" y="1174840"/>
                    <a:ext cx="805538" cy="3152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Day 1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21DB5D7-1EF8-2F4F-9296-9D10D9B1E997}"/>
                      </a:ext>
                    </a:extLst>
                  </p:cNvPr>
                  <p:cNvSpPr txBox="1"/>
                  <p:nvPr/>
                </p:nvSpPr>
                <p:spPr>
                  <a:xfrm>
                    <a:off x="2710597" y="1162184"/>
                    <a:ext cx="1163381" cy="3152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Day 3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9E60A4A-3699-924F-A424-22E985CAACB2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399" y="1162185"/>
                    <a:ext cx="1072591" cy="3152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Day 7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A9EF900-1852-D244-9B68-2B9CB905AF8D}"/>
                      </a:ext>
                    </a:extLst>
                  </p:cNvPr>
                  <p:cNvSpPr txBox="1"/>
                  <p:nvPr/>
                </p:nvSpPr>
                <p:spPr>
                  <a:xfrm>
                    <a:off x="6157227" y="1174840"/>
                    <a:ext cx="805538" cy="3152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rPr>
                      <a:t>Day 9</a:t>
                    </a: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835D08-3085-A94D-9E79-4F856051F9CD}"/>
                    </a:ext>
                  </a:extLst>
                </p:cNvPr>
                <p:cNvSpPr txBox="1"/>
                <p:nvPr/>
              </p:nvSpPr>
              <p:spPr>
                <a:xfrm>
                  <a:off x="9845781" y="970680"/>
                  <a:ext cx="224663" cy="4644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Chevron 51">
                <a:extLst>
                  <a:ext uri="{FF2B5EF4-FFF2-40B4-BE49-F238E27FC236}">
                    <a16:creationId xmlns:a16="http://schemas.microsoft.com/office/drawing/2014/main" id="{139FD53E-4264-3E4A-975F-4AB83F88FC0C}"/>
                  </a:ext>
                </a:extLst>
              </p:cNvPr>
              <p:cNvSpPr/>
              <p:nvPr/>
            </p:nvSpPr>
            <p:spPr>
              <a:xfrm>
                <a:off x="1730668" y="1739689"/>
                <a:ext cx="192506" cy="320842"/>
              </a:xfrm>
              <a:prstGeom prst="chevron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Chevron 52">
                <a:extLst>
                  <a:ext uri="{FF2B5EF4-FFF2-40B4-BE49-F238E27FC236}">
                    <a16:creationId xmlns:a16="http://schemas.microsoft.com/office/drawing/2014/main" id="{8F6E684C-9061-714E-BFAB-CB25810914B8}"/>
                  </a:ext>
                </a:extLst>
              </p:cNvPr>
              <p:cNvSpPr/>
              <p:nvPr/>
            </p:nvSpPr>
            <p:spPr>
              <a:xfrm>
                <a:off x="3440157" y="1739689"/>
                <a:ext cx="192506" cy="320842"/>
              </a:xfrm>
              <a:prstGeom prst="chevron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Chevron 53">
                <a:extLst>
                  <a:ext uri="{FF2B5EF4-FFF2-40B4-BE49-F238E27FC236}">
                    <a16:creationId xmlns:a16="http://schemas.microsoft.com/office/drawing/2014/main" id="{867D0375-C6E2-1C45-8B0E-996362049F44}"/>
                  </a:ext>
                </a:extLst>
              </p:cNvPr>
              <p:cNvSpPr/>
              <p:nvPr/>
            </p:nvSpPr>
            <p:spPr>
              <a:xfrm>
                <a:off x="5164348" y="1717665"/>
                <a:ext cx="192506" cy="320842"/>
              </a:xfrm>
              <a:prstGeom prst="chevron">
                <a:avLst/>
              </a:prstGeom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DE77ECA8-7BBF-0F46-B4C3-BF8578301EC3}"/>
                </a:ext>
              </a:extLst>
            </p:cNvPr>
            <p:cNvSpPr/>
            <p:nvPr/>
          </p:nvSpPr>
          <p:spPr>
            <a:xfrm>
              <a:off x="8097958" y="3987740"/>
              <a:ext cx="1227175" cy="96942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2F333A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Call 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0F44B9-A201-B343-ADA4-D708D2910F94}"/>
                </a:ext>
              </a:extLst>
            </p:cNvPr>
            <p:cNvSpPr txBox="1"/>
            <p:nvPr/>
          </p:nvSpPr>
          <p:spPr>
            <a:xfrm>
              <a:off x="8203738" y="3516482"/>
              <a:ext cx="926407" cy="309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Day 14</a:t>
              </a: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4C7282AA-957F-2048-A5E2-A8A6EC4DDF93}"/>
                </a:ext>
              </a:extLst>
            </p:cNvPr>
            <p:cNvSpPr/>
            <p:nvPr/>
          </p:nvSpPr>
          <p:spPr>
            <a:xfrm>
              <a:off x="7759361" y="4290008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002A83C-2C62-BB44-87E9-8DF408B51770}"/>
                </a:ext>
              </a:extLst>
            </p:cNvPr>
            <p:cNvSpPr/>
            <p:nvPr/>
          </p:nvSpPr>
          <p:spPr>
            <a:xfrm>
              <a:off x="9809821" y="3997332"/>
              <a:ext cx="1227175" cy="96942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2F333A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Call 6</a:t>
              </a:r>
            </a:p>
            <a:p>
              <a:pPr algn="ctr"/>
              <a:r>
                <a:rPr lang="en-US" sz="1400" b="1" dirty="0">
                  <a:solidFill>
                    <a:srgbClr val="2F333A"/>
                  </a:solidFill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EM 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595B7C-0DCC-8541-8D83-CEB173DD2A57}"/>
                </a:ext>
              </a:extLst>
            </p:cNvPr>
            <p:cNvSpPr txBox="1"/>
            <p:nvPr/>
          </p:nvSpPr>
          <p:spPr>
            <a:xfrm>
              <a:off x="9915601" y="3526075"/>
              <a:ext cx="926407" cy="309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Day 15</a:t>
              </a:r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C4EA3079-DB8C-9440-AB37-CF5E935975AF}"/>
                </a:ext>
              </a:extLst>
            </p:cNvPr>
            <p:cNvSpPr/>
            <p:nvPr/>
          </p:nvSpPr>
          <p:spPr>
            <a:xfrm>
              <a:off x="9471224" y="4299600"/>
              <a:ext cx="192506" cy="320842"/>
            </a:xfrm>
            <a:prstGeom prst="chevron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777545B-B4AA-B047-BB10-EC087590435A}"/>
              </a:ext>
            </a:extLst>
          </p:cNvPr>
          <p:cNvSpPr txBox="1"/>
          <p:nvPr/>
        </p:nvSpPr>
        <p:spPr>
          <a:xfrm>
            <a:off x="907531" y="3869834"/>
            <a:ext cx="10867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Example of an outbound play: </a:t>
            </a:r>
            <a:r>
              <a:rPr lang="en-US" sz="14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Standard Cadence with built in </a:t>
            </a:r>
            <a:r>
              <a:rPr lang="en-US" sz="14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persistence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9C471AA-6D24-2941-AA85-B61859D3E99B}"/>
              </a:ext>
            </a:extLst>
          </p:cNvPr>
          <p:cNvSpPr/>
          <p:nvPr/>
        </p:nvSpPr>
        <p:spPr>
          <a:xfrm>
            <a:off x="9381503" y="4996007"/>
            <a:ext cx="237539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12 Touches Over 2 Weeks</a:t>
            </a:r>
            <a:endParaRPr lang="en-US" sz="14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5F211-BD16-0E46-80ED-3C177336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10" y="289300"/>
            <a:ext cx="9559307" cy="782914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Cadence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Timing, Spacing, Channel</a:t>
            </a:r>
          </a:p>
        </p:txBody>
      </p:sp>
    </p:spTree>
    <p:extLst>
      <p:ext uri="{BB962C8B-B14F-4D97-AF65-F5344CB8AC3E}">
        <p14:creationId xmlns:p14="http://schemas.microsoft.com/office/powerpoint/2010/main" val="27511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37172-80B3-42B7-8A24-261D87B0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a Center of Excellence?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E3C7E-9A01-4786-B9E8-D22558B8053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Cross-functional group responsible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 of the Playbooks platform and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of changes to the platform and strategy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Tracking &amp; communicating key metrics attained or missed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Playbooks experts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 the charge on Playbooks best practices for their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239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6678-9C8C-437E-B6D9-7299FAAF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317"/>
            <a:ext cx="7166317" cy="78291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is in the Center of Excellence?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6B68A79-87BF-482A-8D4D-6DF8A82C2A5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06617" y="0"/>
            <a:ext cx="5551349" cy="680072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35C99-35F7-4E8E-BBC2-36AA64CB69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265795"/>
            <a:ext cx="5805064" cy="14577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3-6 Representatives from Sales Operations, Marketing, and Analytics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Playbooks Administrator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0B817F6-8A6A-41F5-838F-3A4B651766F1}"/>
              </a:ext>
            </a:extLst>
          </p:cNvPr>
          <p:cNvSpPr txBox="1">
            <a:spLocks/>
          </p:cNvSpPr>
          <p:nvPr/>
        </p:nvSpPr>
        <p:spPr>
          <a:xfrm>
            <a:off x="838199" y="3573121"/>
            <a:ext cx="6251917" cy="290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part of the decision-making body of the Center of Excellence but are crucial to providing actionable feedback.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sample of all Playbooks users, 10 at most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sellers and managers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Representatives from different locations and cultural backgrounds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3549A0-8A41-46F1-83F2-59CA08F7E752}"/>
              </a:ext>
            </a:extLst>
          </p:cNvPr>
          <p:cNvSpPr txBox="1">
            <a:spLocks/>
          </p:cNvSpPr>
          <p:nvPr/>
        </p:nvSpPr>
        <p:spPr>
          <a:xfrm>
            <a:off x="834887" y="2850396"/>
            <a:ext cx="7166317" cy="78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Frontline Representatives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5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"/>
          <p:cNvSpPr txBox="1">
            <a:spLocks noGrp="1"/>
          </p:cNvSpPr>
          <p:nvPr>
            <p:ph type="title"/>
          </p:nvPr>
        </p:nvSpPr>
        <p:spPr>
          <a:xfrm>
            <a:off x="609600" y="792481"/>
            <a:ext cx="9645748" cy="6564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>
              <a:lnSpc>
                <a:spcPct val="80000"/>
              </a:lnSpc>
              <a:buSzPts val="2400"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Center of Excellence Process 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9411C2-4425-C947-8438-EB546E6A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61444"/>
              </p:ext>
            </p:extLst>
          </p:nvPr>
        </p:nvGraphicFramePr>
        <p:xfrm>
          <a:off x="250873" y="2043210"/>
          <a:ext cx="11690252" cy="4329699"/>
        </p:xfrm>
        <a:graphic>
          <a:graphicData uri="http://schemas.openxmlformats.org/drawingml/2006/table">
            <a:tbl>
              <a:tblPr firstRow="1" bandRow="1"/>
              <a:tblGrid>
                <a:gridCol w="649226">
                  <a:extLst>
                    <a:ext uri="{9D8B030D-6E8A-4147-A177-3AD203B41FA5}">
                      <a16:colId xmlns:a16="http://schemas.microsoft.com/office/drawing/2014/main" val="2974741829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2929598452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561312773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3690364212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3201766172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2697296583"/>
                    </a:ext>
                  </a:extLst>
                </a:gridCol>
                <a:gridCol w="1840171">
                  <a:extLst>
                    <a:ext uri="{9D8B030D-6E8A-4147-A177-3AD203B41FA5}">
                      <a16:colId xmlns:a16="http://schemas.microsoft.com/office/drawing/2014/main" val="2107699363"/>
                    </a:ext>
                  </a:extLst>
                </a:gridCol>
              </a:tblGrid>
              <a:tr h="746500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Buyers’ Journey Mapping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ideation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review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administration and testing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communication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48736"/>
                  </a:ext>
                </a:extLst>
              </a:tr>
              <a:tr h="158257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121920" marR="121920" marT="60960" marB="60960" vert="vert27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distinct personas and scenarios 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customer outreach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Frontline representatives survey of 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roster of plays and future needs</a:t>
                      </a:r>
                    </a:p>
                  </a:txBody>
                  <a:tcPr marL="121920" marR="121920" marT="60960" marB="609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of Excellence 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of Plays and content</a:t>
                      </a:r>
                    </a:p>
                  </a:txBody>
                  <a:tcPr marL="121920" marR="121920" marT="60960" marB="609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Frontline representatives have 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forum to critique and suggest improvements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release of Plays to select teams 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further validation or A/B testing</a:t>
                      </a:r>
                    </a:p>
                  </a:txBody>
                  <a:tcPr marL="121920" marR="121920" marT="60960" marB="609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of Excellence provides 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succinct summary </a:t>
                      </a: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Plays and key reminders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1606925"/>
                  </a:ext>
                </a:extLst>
              </a:tr>
              <a:tr h="200062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 marL="121920" marR="121920" marT="60960" marB="60960" vert="vert27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that each Play has a specific objective and success criteria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 representative group of sellers in order to surface best practices</a:t>
                      </a: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Designated person ensures speedy turnaround</a:t>
                      </a: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Sellers provide actionable feedback, improving accountability and increasing likelihood of adoption</a:t>
                      </a: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for troubleshooting and deprecation of old Plays &amp; testing of specific talk tracks</a:t>
                      </a: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Documenting changes for sellers ensures smooth transition to new roster of Plays</a:t>
                      </a: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0919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D4CA5D-BC03-CE49-A9E1-E77EBC503962}"/>
              </a:ext>
            </a:extLst>
          </p:cNvPr>
          <p:cNvSpPr txBox="1"/>
          <p:nvPr/>
        </p:nvSpPr>
        <p:spPr>
          <a:xfrm>
            <a:off x="609600" y="1309860"/>
            <a:ext cx="10972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i="1" dirty="0">
                <a:latin typeface="Arial" panose="020B0604020202020204" pitchFamily="34" charset="0"/>
                <a:cs typeface="Arial" panose="020B0604020202020204" pitchFamily="34" charset="0"/>
              </a:rPr>
              <a:t>Iterative process to be </a:t>
            </a:r>
            <a:r>
              <a:rPr lang="en-US" sz="1333" b="1" i="1" dirty="0">
                <a:latin typeface="Arial" panose="020B0604020202020204" pitchFamily="34" charset="0"/>
                <a:cs typeface="Arial" panose="020B0604020202020204" pitchFamily="34" charset="0"/>
              </a:rPr>
              <a:t>repeated every 4-6 weeks</a:t>
            </a:r>
            <a:r>
              <a:rPr lang="en-US" sz="1333" i="1" dirty="0">
                <a:latin typeface="Arial" panose="020B0604020202020204" pitchFamily="34" charset="0"/>
                <a:cs typeface="Arial" panose="020B0604020202020204" pitchFamily="34" charset="0"/>
              </a:rPr>
              <a:t> to ensure relevance of Plays to seller needs, business objectives, and marketing campaigns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A07913-C8C7-9146-B2BD-88B1D8E90787}"/>
              </a:ext>
            </a:extLst>
          </p:cNvPr>
          <p:cNvSpPr/>
          <p:nvPr/>
        </p:nvSpPr>
        <p:spPr>
          <a:xfrm>
            <a:off x="851266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7DB57E-4685-B14C-B4BF-5EA9B623F4B9}"/>
              </a:ext>
            </a:extLst>
          </p:cNvPr>
          <p:cNvSpPr/>
          <p:nvPr/>
        </p:nvSpPr>
        <p:spPr>
          <a:xfrm>
            <a:off x="2576176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C19C57-3FD5-844A-A455-DBEBB598608D}"/>
              </a:ext>
            </a:extLst>
          </p:cNvPr>
          <p:cNvSpPr/>
          <p:nvPr/>
        </p:nvSpPr>
        <p:spPr>
          <a:xfrm>
            <a:off x="4462731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4850B6-2A08-AF4E-9266-F69053EA25D5}"/>
              </a:ext>
            </a:extLst>
          </p:cNvPr>
          <p:cNvSpPr/>
          <p:nvPr/>
        </p:nvSpPr>
        <p:spPr>
          <a:xfrm>
            <a:off x="6298699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96315B-D6E5-8446-A87C-D54A1C8C8769}"/>
              </a:ext>
            </a:extLst>
          </p:cNvPr>
          <p:cNvSpPr/>
          <p:nvPr/>
        </p:nvSpPr>
        <p:spPr>
          <a:xfrm>
            <a:off x="8144752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47012F-CAE0-BE43-9FFF-1C10C095AF03}"/>
              </a:ext>
            </a:extLst>
          </p:cNvPr>
          <p:cNvSpPr/>
          <p:nvPr/>
        </p:nvSpPr>
        <p:spPr>
          <a:xfrm>
            <a:off x="9990805" y="1918566"/>
            <a:ext cx="264543" cy="249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357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17FE10-5C79-2D41-9C5B-0E668B4F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Agenda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- SAMPLE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1880-FD25-7449-9CDF-33EBB75B8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current Play roster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sample included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Playbooks dashboards/reports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relevant Play edits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use included Play Design Rubric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temporary email templates</a:t>
            </a:r>
          </a:p>
        </p:txBody>
      </p:sp>
    </p:spTree>
    <p:extLst>
      <p:ext uri="{BB962C8B-B14F-4D97-AF65-F5344CB8AC3E}">
        <p14:creationId xmlns:p14="http://schemas.microsoft.com/office/powerpoint/2010/main" val="83298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63CB5-38EB-9647-82F0-7F80CD45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Current Play Roster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2EFAD0C-8105-D94D-AD48-5DB511226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45878"/>
              </p:ext>
            </p:extLst>
          </p:nvPr>
        </p:nvGraphicFramePr>
        <p:xfrm>
          <a:off x="3641403" y="1897106"/>
          <a:ext cx="4909195" cy="13799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9195">
                  <a:extLst>
                    <a:ext uri="{9D8B030D-6E8A-4147-A177-3AD203B41FA5}">
                      <a16:colId xmlns:a16="http://schemas.microsoft.com/office/drawing/2014/main" val="3496663864"/>
                    </a:ext>
                  </a:extLst>
                </a:gridCol>
              </a:tblGrid>
              <a:tr h="3415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Prospecting Play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60960" marB="60960" anchor="ctr"/>
                </a:tc>
                <a:extLst>
                  <a:ext uri="{0D108BD9-81ED-4DB2-BD59-A6C34878D82A}">
                    <a16:rowId xmlns:a16="http://schemas.microsoft.com/office/drawing/2014/main" val="2142000592"/>
                  </a:ext>
                </a:extLst>
              </a:tr>
              <a:tr h="101417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 to determine customers needs and pique interest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Play:  Speak to a decision maker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Touches over 11 days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182880" marB="60960"/>
                </a:tc>
                <a:extLst>
                  <a:ext uri="{0D108BD9-81ED-4DB2-BD59-A6C34878D82A}">
                    <a16:rowId xmlns:a16="http://schemas.microsoft.com/office/drawing/2014/main" val="428282304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558DEF4-A46E-7840-9D2F-347CBCE23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72713"/>
              </p:ext>
            </p:extLst>
          </p:nvPr>
        </p:nvGraphicFramePr>
        <p:xfrm>
          <a:off x="9186672" y="3874194"/>
          <a:ext cx="2834640" cy="27377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496663864"/>
                    </a:ext>
                  </a:extLst>
                </a:gridCol>
              </a:tblGrid>
              <a:tr h="37639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-US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&amp; 4 Play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60960" marB="60960"/>
                </a:tc>
                <a:extLst>
                  <a:ext uri="{0D108BD9-81ED-4DB2-BD59-A6C34878D82A}">
                    <a16:rowId xmlns:a16="http://schemas.microsoft.com/office/drawing/2014/main" val="2142000592"/>
                  </a:ext>
                </a:extLst>
              </a:tr>
              <a:tr h="236140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 is 3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Contract is sent.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up to review contract and remove any obstacles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Stage is 4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has given a verbal commitment.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Play: Customer Signed Contract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Touches over 21 days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182880" marB="60960"/>
                </a:tc>
                <a:extLst>
                  <a:ext uri="{0D108BD9-81ED-4DB2-BD59-A6C34878D82A}">
                    <a16:rowId xmlns:a16="http://schemas.microsoft.com/office/drawing/2014/main" val="428282304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1403" y="1440412"/>
            <a:ext cx="4909195" cy="369328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Logo / Acquisition 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688" y="3422326"/>
            <a:ext cx="11850624" cy="369328"/>
          </a:xfrm>
          <a:prstGeom prst="rect">
            <a:avLst/>
          </a:prstGeom>
          <a:solidFill>
            <a:schemeClr val="accent3"/>
          </a:solidFill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Opportunity Funnel Management  Plays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623601E-486A-9642-A5CE-E096402DC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38816"/>
              </p:ext>
            </p:extLst>
          </p:nvPr>
        </p:nvGraphicFramePr>
        <p:xfrm>
          <a:off x="170688" y="3874194"/>
          <a:ext cx="2834640" cy="2729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496663864"/>
                    </a:ext>
                  </a:extLst>
                </a:gridCol>
              </a:tblGrid>
              <a:tr h="4400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Play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60960" marB="60960"/>
                </a:tc>
                <a:extLst>
                  <a:ext uri="{0D108BD9-81ED-4DB2-BD59-A6C34878D82A}">
                    <a16:rowId xmlns:a16="http://schemas.microsoft.com/office/drawing/2014/main" val="2142000592"/>
                  </a:ext>
                </a:extLst>
              </a:tr>
              <a:tr h="228891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been created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 calling customer to set up a discovery call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Play: Have discovery call with customer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Touches over 14 days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182880" marB="60960"/>
                </a:tc>
                <a:extLst>
                  <a:ext uri="{0D108BD9-81ED-4DB2-BD59-A6C34878D82A}">
                    <a16:rowId xmlns:a16="http://schemas.microsoft.com/office/drawing/2014/main" val="428282304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FA3A013-3920-D540-8493-0FE0BCC6C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36083"/>
              </p:ext>
            </p:extLst>
          </p:nvPr>
        </p:nvGraphicFramePr>
        <p:xfrm>
          <a:off x="3176016" y="3874193"/>
          <a:ext cx="2834640" cy="2729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496663864"/>
                    </a:ext>
                  </a:extLst>
                </a:gridCol>
              </a:tblGrid>
              <a:tr h="4246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Play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60960" marB="60960"/>
                </a:tc>
                <a:extLst>
                  <a:ext uri="{0D108BD9-81ED-4DB2-BD59-A6C34878D82A}">
                    <a16:rowId xmlns:a16="http://schemas.microsoft.com/office/drawing/2014/main" val="2142000592"/>
                  </a:ext>
                </a:extLst>
              </a:tr>
              <a:tr h="230430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Stage is 1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Discovery call has been held.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with customer and SA’s to identify best solution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Play: Send customer a quote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Touches over 10 days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182880" marB="60960"/>
                </a:tc>
                <a:extLst>
                  <a:ext uri="{0D108BD9-81ED-4DB2-BD59-A6C34878D82A}">
                    <a16:rowId xmlns:a16="http://schemas.microsoft.com/office/drawing/2014/main" val="428282304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645F90C-6E62-4149-8376-DDE075CD6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44855"/>
              </p:ext>
            </p:extLst>
          </p:nvPr>
        </p:nvGraphicFramePr>
        <p:xfrm>
          <a:off x="6181344" y="3874193"/>
          <a:ext cx="2834640" cy="27290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496663864"/>
                    </a:ext>
                  </a:extLst>
                </a:gridCol>
              </a:tblGrid>
              <a:tr h="4058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2 Play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60960" marB="60960" anchor="b"/>
                </a:tc>
                <a:extLst>
                  <a:ext uri="{0D108BD9-81ED-4DB2-BD59-A6C34878D82A}">
                    <a16:rowId xmlns:a16="http://schemas.microsoft.com/office/drawing/2014/main" val="2142000592"/>
                  </a:ext>
                </a:extLst>
              </a:tr>
              <a:tr h="2323122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 is 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been sent.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with customer to narrow focus to a single solution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 of Play : Send customer a contract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Touches over 11 days</a:t>
                      </a: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243840" marT="182880" marB="60960"/>
                </a:tc>
                <a:extLst>
                  <a:ext uri="{0D108BD9-81ED-4DB2-BD59-A6C34878D82A}">
                    <a16:rowId xmlns:a16="http://schemas.microsoft.com/office/drawing/2014/main" val="428282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5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1277-532D-8141-B814-A1F5A73C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Play Design Rubric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E6B24-C01D-1F43-B5DD-42D9E226109E}"/>
              </a:ext>
            </a:extLst>
          </p:cNvPr>
          <p:cNvSpPr/>
          <p:nvPr/>
        </p:nvSpPr>
        <p:spPr>
          <a:xfrm>
            <a:off x="637442" y="900017"/>
            <a:ext cx="10841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document to evaluate new and existing plays.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Remember,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every Play must have a specific goal.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FAEB303F-51A4-48A2-BFEB-9811FFD6A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876176"/>
              </p:ext>
            </p:extLst>
          </p:nvPr>
        </p:nvGraphicFramePr>
        <p:xfrm>
          <a:off x="637441" y="1451575"/>
          <a:ext cx="10841184" cy="313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296">
                  <a:extLst>
                    <a:ext uri="{9D8B030D-6E8A-4147-A177-3AD203B41FA5}">
                      <a16:colId xmlns:a16="http://schemas.microsoft.com/office/drawing/2014/main" val="2548718900"/>
                    </a:ext>
                  </a:extLst>
                </a:gridCol>
                <a:gridCol w="2710296">
                  <a:extLst>
                    <a:ext uri="{9D8B030D-6E8A-4147-A177-3AD203B41FA5}">
                      <a16:colId xmlns:a16="http://schemas.microsoft.com/office/drawing/2014/main" val="1088061905"/>
                    </a:ext>
                  </a:extLst>
                </a:gridCol>
                <a:gridCol w="2710296">
                  <a:extLst>
                    <a:ext uri="{9D8B030D-6E8A-4147-A177-3AD203B41FA5}">
                      <a16:colId xmlns:a16="http://schemas.microsoft.com/office/drawing/2014/main" val="2793509716"/>
                    </a:ext>
                  </a:extLst>
                </a:gridCol>
                <a:gridCol w="2710296">
                  <a:extLst>
                    <a:ext uri="{9D8B030D-6E8A-4147-A177-3AD203B41FA5}">
                      <a16:colId xmlns:a16="http://schemas.microsoft.com/office/drawing/2014/main" val="3540977604"/>
                    </a:ext>
                  </a:extLst>
                </a:gridCol>
              </a:tblGrid>
              <a:tr h="302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</a:p>
                  </a:txBody>
                  <a:tcPr marL="66521" marR="6652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</a:t>
                      </a:r>
                    </a:p>
                  </a:txBody>
                  <a:tcPr marL="66521" marR="6652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Cadence</a:t>
                      </a:r>
                    </a:p>
                  </a:txBody>
                  <a:tcPr marL="66521" marR="66521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</a:p>
                  </a:txBody>
                  <a:tcPr marL="66521" marR="66521" marT="34290" marB="34290" anchor="ctr"/>
                </a:tc>
                <a:extLst>
                  <a:ext uri="{0D108BD9-81ED-4DB2-BD59-A6C34878D82A}">
                    <a16:rowId xmlns:a16="http://schemas.microsoft.com/office/drawing/2014/main" val="4192227760"/>
                  </a:ext>
                </a:extLst>
              </a:tr>
              <a:tr h="2789850">
                <a:tc>
                  <a:txBody>
                    <a:bodyPr/>
                    <a:lstStyle/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are we trying to reach a lead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515938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an Appointment for a Demo? </a:t>
                      </a:r>
                    </a:p>
                    <a:p>
                      <a:pPr marL="515938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Follow Up on a missed Appointment? </a:t>
                      </a:r>
                    </a:p>
                    <a:p>
                      <a:pPr marL="515938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Drive expansion / upsell &amp; develop consultative relationship? </a:t>
                      </a:r>
                    </a:p>
                    <a:p>
                      <a:pPr marL="515938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Qualify an Opportunity? </a:t>
                      </a:r>
                    </a:p>
                    <a:p>
                      <a:pPr marL="515938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 a quote finalized?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21" marR="66521" marT="34290" marB="34290"/>
                </a:tc>
                <a:tc>
                  <a:txBody>
                    <a:bodyPr/>
                    <a:lstStyle/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is running this Play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 </a:t>
                      </a:r>
                    </a:p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gets enrolled in this Play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  <a:p>
                      <a:pPr marL="346075" indent="-1619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Lead, Account, Contact, Opportunity? </a:t>
                      </a:r>
                    </a:p>
                    <a:p>
                      <a:pPr marL="339725" lvl="1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about them qualifies them for the Play?  </a:t>
                      </a:r>
                    </a:p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in the process determines Success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6521" marR="66521" marT="34290" marB="34290"/>
                </a:tc>
                <a:tc>
                  <a:txBody>
                    <a:bodyPr/>
                    <a:lstStyle/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how long should the Play run?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what is the number of attempts/touches over duration of Play?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Spacing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what interval of communication strikes the optimal balance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21" marR="66521" marT="34290" marB="34290"/>
                </a:tc>
                <a:tc>
                  <a:txBody>
                    <a:bodyPr/>
                    <a:lstStyle/>
                    <a:p>
                      <a:pPr marL="174625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right channel of communication? </a:t>
                      </a:r>
                    </a:p>
                    <a:p>
                      <a:pPr marL="339725" lvl="1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Email, VM, Social Media, Other? </a:t>
                      </a:r>
                    </a:p>
                    <a:p>
                      <a:pPr marL="174625" lvl="0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you opening your Play?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39725" lvl="1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Call? Social touchpoint? Email?</a:t>
                      </a:r>
                    </a:p>
                    <a:p>
                      <a:pPr marL="174625" lvl="0" indent="-1746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you considered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 tools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 Automated Email and Voicemail?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21" marR="66521" marT="34290" marB="34290"/>
                </a:tc>
                <a:extLst>
                  <a:ext uri="{0D108BD9-81ED-4DB2-BD59-A6C34878D82A}">
                    <a16:rowId xmlns:a16="http://schemas.microsoft.com/office/drawing/2014/main" val="238030069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3687F20-E104-4D84-9D18-889A1C886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407680"/>
              </p:ext>
            </p:extLst>
          </p:nvPr>
        </p:nvGraphicFramePr>
        <p:xfrm>
          <a:off x="637441" y="4743197"/>
          <a:ext cx="10841184" cy="115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592">
                  <a:extLst>
                    <a:ext uri="{9D8B030D-6E8A-4147-A177-3AD203B41FA5}">
                      <a16:colId xmlns:a16="http://schemas.microsoft.com/office/drawing/2014/main" val="2548718900"/>
                    </a:ext>
                  </a:extLst>
                </a:gridCol>
                <a:gridCol w="5420592">
                  <a:extLst>
                    <a:ext uri="{9D8B030D-6E8A-4147-A177-3AD203B41FA5}">
                      <a16:colId xmlns:a16="http://schemas.microsoft.com/office/drawing/2014/main" val="135811831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Templates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Administration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2776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Call (VM)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LinkedIn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Call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5738" lvl="1" indent="-1857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should records be pulled from?</a:t>
                      </a:r>
                    </a:p>
                    <a:p>
                      <a:pPr marL="185738" lvl="1" indent="-1857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should the enrollment be made? Automatically?</a:t>
                      </a:r>
                    </a:p>
                    <a:p>
                      <a:pPr marL="185738" lvl="1" indent="-1857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constitutes success or removal from play?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030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4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17FE10-5C79-2D41-9C5B-0E668B4F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92480"/>
            <a:ext cx="10503878" cy="914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Seller &amp; Manager Interviews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- SAMPLE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1880-FD25-7449-9CDF-33EBB75B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46107"/>
            <a:ext cx="10841182" cy="39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current Play roster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sample included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Plays and email templates are performing well?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Plays are frustrating?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any Cue Cards and/or email templates need to be adjusted?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any gaps been identified between messaging and actual sales process?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adoption reports/dashboard as an objective reference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observations about Click-to-Call and Click-to-email?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unsanctioned Plays being used/over-used?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users/managers aware of recently promoted feature enhancements?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52946-367B-4461-A0A6-6EFF9AEFAEBF}"/>
              </a:ext>
            </a:extLst>
          </p:cNvPr>
          <p:cNvSpPr/>
          <p:nvPr/>
        </p:nvSpPr>
        <p:spPr>
          <a:xfrm>
            <a:off x="609599" y="5918107"/>
            <a:ext cx="10841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*Remember to engage empathy and understanding during interviews.</a:t>
            </a:r>
          </a:p>
        </p:txBody>
      </p:sp>
    </p:spTree>
    <p:extLst>
      <p:ext uri="{BB962C8B-B14F-4D97-AF65-F5344CB8AC3E}">
        <p14:creationId xmlns:p14="http://schemas.microsoft.com/office/powerpoint/2010/main" val="43397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0A7F6D94-F3FF-4906-A2AF-1FF93A8868E2}"/>
              </a:ext>
            </a:extLst>
          </p:cNvPr>
          <p:cNvSpPr/>
          <p:nvPr/>
        </p:nvSpPr>
        <p:spPr>
          <a:xfrm>
            <a:off x="609600" y="1572883"/>
            <a:ext cx="11057642" cy="929936"/>
          </a:xfrm>
          <a:prstGeom prst="rightArrow">
            <a:avLst>
              <a:gd name="adj1" fmla="val 61969"/>
              <a:gd name="adj2" fmla="val 69201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77C36-E029-4DB3-B738-15CE0A3355EF}"/>
              </a:ext>
            </a:extLst>
          </p:cNvPr>
          <p:cNvSpPr txBox="1"/>
          <p:nvPr/>
        </p:nvSpPr>
        <p:spPr>
          <a:xfrm>
            <a:off x="775257" y="1807019"/>
            <a:ext cx="2155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Play Name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6843B-9DC2-47BE-B3E6-1E6DDDCA37A3}"/>
              </a:ext>
            </a:extLst>
          </p:cNvPr>
          <p:cNvSpPr txBox="1"/>
          <p:nvPr/>
        </p:nvSpPr>
        <p:spPr>
          <a:xfrm>
            <a:off x="3566938" y="1807019"/>
            <a:ext cx="2155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Play Name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65DAED-DE33-4465-9268-5FA539683D2C}"/>
              </a:ext>
            </a:extLst>
          </p:cNvPr>
          <p:cNvSpPr txBox="1"/>
          <p:nvPr/>
        </p:nvSpPr>
        <p:spPr>
          <a:xfrm>
            <a:off x="6320912" y="1807019"/>
            <a:ext cx="2155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Play Name 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D92274-7A39-4DEF-9324-D206A079A7A1}"/>
              </a:ext>
            </a:extLst>
          </p:cNvPr>
          <p:cNvSpPr/>
          <p:nvPr/>
        </p:nvSpPr>
        <p:spPr>
          <a:xfrm>
            <a:off x="7047165" y="2498142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1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B096B8-3C40-483A-AA7B-4E6E554F026E}"/>
              </a:ext>
            </a:extLst>
          </p:cNvPr>
          <p:cNvSpPr/>
          <p:nvPr/>
        </p:nvSpPr>
        <p:spPr>
          <a:xfrm>
            <a:off x="7047165" y="3335248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2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8113F89-4914-40FE-B9DF-511E12A9C99B}"/>
              </a:ext>
            </a:extLst>
          </p:cNvPr>
          <p:cNvSpPr/>
          <p:nvPr/>
        </p:nvSpPr>
        <p:spPr>
          <a:xfrm>
            <a:off x="7047165" y="4162995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 3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A46C5C-5980-4BAC-AB81-EA90622C32E8}"/>
              </a:ext>
            </a:extLst>
          </p:cNvPr>
          <p:cNvSpPr txBox="1"/>
          <p:nvPr/>
        </p:nvSpPr>
        <p:spPr>
          <a:xfrm>
            <a:off x="5007237" y="3310111"/>
            <a:ext cx="1989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Made &amp; </a:t>
            </a:r>
            <a:b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Appointment Booked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 Successful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Move to Next Play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346B1C-B86B-4672-A430-843E807B79A9}"/>
              </a:ext>
            </a:extLst>
          </p:cNvPr>
          <p:cNvSpPr txBox="1"/>
          <p:nvPr/>
        </p:nvSpPr>
        <p:spPr>
          <a:xfrm>
            <a:off x="7791401" y="4066783"/>
            <a:ext cx="16401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Made &amp; </a:t>
            </a:r>
            <a:b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Oppty Booking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 Successful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Move to Next Play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E1C71A-3567-43ED-ACB9-0B4E6808700C}"/>
              </a:ext>
            </a:extLst>
          </p:cNvPr>
          <p:cNvSpPr txBox="1"/>
          <p:nvPr/>
        </p:nvSpPr>
        <p:spPr>
          <a:xfrm>
            <a:off x="8942591" y="1807019"/>
            <a:ext cx="2155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Play Name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47AB0D-051A-4CF4-B479-35C4F0154175}"/>
              </a:ext>
            </a:extLst>
          </p:cNvPr>
          <p:cNvSpPr txBox="1"/>
          <p:nvPr/>
        </p:nvSpPr>
        <p:spPr>
          <a:xfrm>
            <a:off x="10350374" y="3273884"/>
            <a:ext cx="16979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2" indent="-117472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Made &amp;</a:t>
            </a:r>
            <a:b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Upsell/Expansion</a:t>
            </a:r>
          </a:p>
          <a:p>
            <a:pPr marL="117472" indent="-117472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 Successful</a:t>
            </a:r>
          </a:p>
          <a:p>
            <a:pPr marL="117472" indent="-117472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Move to Next Play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69BC1-23A3-487E-A00A-1D3A6458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Lato Light"/>
              </a:rPr>
              <a:t>Play Flow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Lato Light"/>
              </a:rPr>
              <a:t>- Sample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AC070E-68F7-4A47-88B6-66DF8DAD837F}"/>
              </a:ext>
            </a:extLst>
          </p:cNvPr>
          <p:cNvSpPr txBox="1"/>
          <p:nvPr/>
        </p:nvSpPr>
        <p:spPr>
          <a:xfrm>
            <a:off x="2101235" y="4104798"/>
            <a:ext cx="164019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Made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 Successful</a:t>
            </a:r>
          </a:p>
          <a:p>
            <a:pPr marL="111123" indent="-111123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Move to Next Play</a:t>
            </a:r>
          </a:p>
        </p:txBody>
      </p:sp>
      <p:pic>
        <p:nvPicPr>
          <p:cNvPr id="33" name="Graphic 32" descr="No sign">
            <a:extLst>
              <a:ext uri="{FF2B5EF4-FFF2-40B4-BE49-F238E27FC236}">
                <a16:creationId xmlns:a16="http://schemas.microsoft.com/office/drawing/2014/main" id="{C57BC755-85FE-4B0D-8095-C89579E5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2661" y="6028221"/>
            <a:ext cx="646615" cy="646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AFCD6-50F4-49CE-A320-140628DB0254}"/>
              </a:ext>
            </a:extLst>
          </p:cNvPr>
          <p:cNvSpPr txBox="1"/>
          <p:nvPr/>
        </p:nvSpPr>
        <p:spPr>
          <a:xfrm>
            <a:off x="4346283" y="6197640"/>
            <a:ext cx="694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= Play step not needed, Play Succeeded . . move to next Play and objective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59489E4-2330-4950-801D-30F0F39546A4}"/>
              </a:ext>
            </a:extLst>
          </p:cNvPr>
          <p:cNvSpPr/>
          <p:nvPr/>
        </p:nvSpPr>
        <p:spPr>
          <a:xfrm>
            <a:off x="9668844" y="2498142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1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C509C6F-3BF6-42DC-B188-63C0ADAD6CB4}"/>
              </a:ext>
            </a:extLst>
          </p:cNvPr>
          <p:cNvSpPr/>
          <p:nvPr/>
        </p:nvSpPr>
        <p:spPr>
          <a:xfrm>
            <a:off x="9668844" y="3330568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2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1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EDF50F6-6517-4B46-9F68-9C74266A70B9}"/>
              </a:ext>
            </a:extLst>
          </p:cNvPr>
          <p:cNvSpPr/>
          <p:nvPr/>
        </p:nvSpPr>
        <p:spPr>
          <a:xfrm>
            <a:off x="9668844" y="4162995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 3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 2</a:t>
            </a:r>
          </a:p>
        </p:txBody>
      </p:sp>
      <p:pic>
        <p:nvPicPr>
          <p:cNvPr id="45" name="Graphic 44" descr="No sign">
            <a:extLst>
              <a:ext uri="{FF2B5EF4-FFF2-40B4-BE49-F238E27FC236}">
                <a16:creationId xmlns:a16="http://schemas.microsoft.com/office/drawing/2014/main" id="{21A0BB96-6ED5-4F02-953A-E691E8F5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2233" y="3883011"/>
            <a:ext cx="1206300" cy="12063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571CCC-EEE6-419D-96C5-C30C11216646}"/>
              </a:ext>
            </a:extLst>
          </p:cNvPr>
          <p:cNvSpPr/>
          <p:nvPr/>
        </p:nvSpPr>
        <p:spPr>
          <a:xfrm>
            <a:off x="4293191" y="2498142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1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2BA9DF-01C7-4754-B474-8A14A931EB00}"/>
              </a:ext>
            </a:extLst>
          </p:cNvPr>
          <p:cNvSpPr/>
          <p:nvPr/>
        </p:nvSpPr>
        <p:spPr>
          <a:xfrm>
            <a:off x="4293191" y="3343725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2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FAA72A-A5D3-4832-B876-E97E8AD449F0}"/>
              </a:ext>
            </a:extLst>
          </p:cNvPr>
          <p:cNvSpPr/>
          <p:nvPr/>
        </p:nvSpPr>
        <p:spPr>
          <a:xfrm>
            <a:off x="4293191" y="4189306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 3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 2</a:t>
            </a:r>
          </a:p>
        </p:txBody>
      </p:sp>
      <p:pic>
        <p:nvPicPr>
          <p:cNvPr id="43" name="Graphic 42" descr="No sign">
            <a:extLst>
              <a:ext uri="{FF2B5EF4-FFF2-40B4-BE49-F238E27FC236}">
                <a16:creationId xmlns:a16="http://schemas.microsoft.com/office/drawing/2014/main" id="{00DE74EF-7C14-4019-8ECA-B1EBC867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233" y="3909909"/>
            <a:ext cx="1206300" cy="120630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D3E77E-5909-403B-9BBC-3BB87AEB44CC}"/>
              </a:ext>
            </a:extLst>
          </p:cNvPr>
          <p:cNvSpPr/>
          <p:nvPr/>
        </p:nvSpPr>
        <p:spPr>
          <a:xfrm>
            <a:off x="1376260" y="2498142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1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2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1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E3507DB-E036-49BE-9B81-6D57AD3553B4}"/>
              </a:ext>
            </a:extLst>
          </p:cNvPr>
          <p:cNvSpPr/>
          <p:nvPr/>
        </p:nvSpPr>
        <p:spPr>
          <a:xfrm>
            <a:off x="1376260" y="3333937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3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1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ADE0948-7AA3-49DD-9ABD-09DFA6A54E9D}"/>
              </a:ext>
            </a:extLst>
          </p:cNvPr>
          <p:cNvSpPr/>
          <p:nvPr/>
        </p:nvSpPr>
        <p:spPr>
          <a:xfrm>
            <a:off x="1376260" y="4169731"/>
            <a:ext cx="703067" cy="64633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4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ACF8BE8-DA61-4C6E-863F-BEACB8F59DB0}"/>
              </a:ext>
            </a:extLst>
          </p:cNvPr>
          <p:cNvSpPr/>
          <p:nvPr/>
        </p:nvSpPr>
        <p:spPr>
          <a:xfrm>
            <a:off x="1376260" y="5005523"/>
            <a:ext cx="703067" cy="64633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5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C01DD71-4A25-4098-9513-0DBD016F3831}"/>
              </a:ext>
            </a:extLst>
          </p:cNvPr>
          <p:cNvSpPr/>
          <p:nvPr/>
        </p:nvSpPr>
        <p:spPr>
          <a:xfrm>
            <a:off x="1376260" y="5841317"/>
            <a:ext cx="703067" cy="6463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6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VM3</a:t>
            </a:r>
          </a:p>
          <a:p>
            <a:pPr algn="ctr"/>
            <a:r>
              <a:rPr lang="en-US" sz="105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 1</a:t>
            </a:r>
          </a:p>
        </p:txBody>
      </p:sp>
      <p:pic>
        <p:nvPicPr>
          <p:cNvPr id="8" name="Graphic 7" descr="No sign">
            <a:extLst>
              <a:ext uri="{FF2B5EF4-FFF2-40B4-BE49-F238E27FC236}">
                <a16:creationId xmlns:a16="http://schemas.microsoft.com/office/drawing/2014/main" id="{25E968D1-3CDE-4879-97CC-D8D15EA3D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933" y="4677856"/>
            <a:ext cx="2143720" cy="2143720"/>
          </a:xfrm>
          <a:prstGeom prst="rect">
            <a:avLst/>
          </a:prstGeom>
        </p:spPr>
      </p:pic>
      <p:pic>
        <p:nvPicPr>
          <p:cNvPr id="34" name="Graphic 33" descr="Arrow Clockwise curve">
            <a:extLst>
              <a:ext uri="{FF2B5EF4-FFF2-40B4-BE49-F238E27FC236}">
                <a16:creationId xmlns:a16="http://schemas.microsoft.com/office/drawing/2014/main" id="{B5F4020F-F563-4D1B-9E92-56381A958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223090">
            <a:off x="2121420" y="1951317"/>
            <a:ext cx="1696964" cy="2694753"/>
          </a:xfrm>
          <a:prstGeom prst="rect">
            <a:avLst/>
          </a:prstGeom>
        </p:spPr>
      </p:pic>
      <p:pic>
        <p:nvPicPr>
          <p:cNvPr id="36" name="Graphic 35" descr="Arrow Clockwise curve">
            <a:extLst>
              <a:ext uri="{FF2B5EF4-FFF2-40B4-BE49-F238E27FC236}">
                <a16:creationId xmlns:a16="http://schemas.microsoft.com/office/drawing/2014/main" id="{EEF08767-635F-4ED0-839F-E58556CFC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229247" y="1723188"/>
            <a:ext cx="1458500" cy="2410336"/>
          </a:xfrm>
          <a:prstGeom prst="rect">
            <a:avLst/>
          </a:prstGeom>
        </p:spPr>
      </p:pic>
      <p:pic>
        <p:nvPicPr>
          <p:cNvPr id="42" name="Graphic 41" descr="Arrow Clockwise curve">
            <a:extLst>
              <a:ext uri="{FF2B5EF4-FFF2-40B4-BE49-F238E27FC236}">
                <a16:creationId xmlns:a16="http://schemas.microsoft.com/office/drawing/2014/main" id="{7BB7FA5B-C346-47D8-A84A-236DA03D1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182836">
            <a:off x="7738062" y="2067422"/>
            <a:ext cx="1639043" cy="2486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5D153-040B-4178-AE07-34389FB2E75A}"/>
              </a:ext>
            </a:extLst>
          </p:cNvPr>
          <p:cNvSpPr/>
          <p:nvPr/>
        </p:nvSpPr>
        <p:spPr>
          <a:xfrm rot="19845808">
            <a:off x="2498788" y="3089758"/>
            <a:ext cx="1306600" cy="236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83597"/>
              </a:avLst>
            </a:prstTxWarp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Enroll in Next Play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09FF1B-47FC-48DA-8378-78FB22B4D9C6}"/>
              </a:ext>
            </a:extLst>
          </p:cNvPr>
          <p:cNvSpPr/>
          <p:nvPr/>
        </p:nvSpPr>
        <p:spPr>
          <a:xfrm rot="19845808">
            <a:off x="8130624" y="3083359"/>
            <a:ext cx="1306600" cy="236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80124"/>
              </a:avLst>
            </a:prstTxWarp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Enroll in Next Play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0F9A29-B50A-49B1-90E1-6FC4B38FBBDF}"/>
              </a:ext>
            </a:extLst>
          </p:cNvPr>
          <p:cNvSpPr/>
          <p:nvPr/>
        </p:nvSpPr>
        <p:spPr>
          <a:xfrm rot="21089736">
            <a:off x="5452568" y="2809307"/>
            <a:ext cx="1306600" cy="2368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Enroll in Next Play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CB8DAC-D6F6-437B-AE63-88CEE8896AAB}"/>
              </a:ext>
            </a:extLst>
          </p:cNvPr>
          <p:cNvSpPr/>
          <p:nvPr/>
        </p:nvSpPr>
        <p:spPr>
          <a:xfrm>
            <a:off x="637442" y="900017"/>
            <a:ext cx="10841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this document to show movement from one Play to the next.</a:t>
            </a:r>
          </a:p>
        </p:txBody>
      </p:sp>
    </p:spTree>
    <p:extLst>
      <p:ext uri="{BB962C8B-B14F-4D97-AF65-F5344CB8AC3E}">
        <p14:creationId xmlns:p14="http://schemas.microsoft.com/office/powerpoint/2010/main" val="214568568"/>
      </p:ext>
    </p:extLst>
  </p:cSld>
  <p:clrMapOvr>
    <a:masterClrMapping/>
  </p:clrMapOvr>
</p:sld>
</file>

<file path=ppt/theme/theme1.xml><?xml version="1.0" encoding="utf-8"?>
<a:theme xmlns:a="http://schemas.openxmlformats.org/drawingml/2006/main" name="XANTtheme">
  <a:themeElements>
    <a:clrScheme name="XANTcolors 1">
      <a:dk1>
        <a:srgbClr val="000000"/>
      </a:dk1>
      <a:lt1>
        <a:srgbClr val="FFFFFF"/>
      </a:lt1>
      <a:dk2>
        <a:srgbClr val="162739"/>
      </a:dk2>
      <a:lt2>
        <a:srgbClr val="B1C5D2"/>
      </a:lt2>
      <a:accent1>
        <a:srgbClr val="162739"/>
      </a:accent1>
      <a:accent2>
        <a:srgbClr val="FFDE00"/>
      </a:accent2>
      <a:accent3>
        <a:srgbClr val="687F92"/>
      </a:accent3>
      <a:accent4>
        <a:srgbClr val="B1C5D2"/>
      </a:accent4>
      <a:accent5>
        <a:srgbClr val="DBE3E8"/>
      </a:accent5>
      <a:accent6>
        <a:srgbClr val="F3F7F8"/>
      </a:accent6>
      <a:hlink>
        <a:srgbClr val="162739"/>
      </a:hlink>
      <a:folHlink>
        <a:srgbClr val="687F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NT-pptTemplate" id="{843DA91D-9BB1-744B-8D30-FF3F1FDD63FD}" vid="{26DEE5F3-2928-5E44-8490-D7838C1B1B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3C59EA17F344BB4E3799088A45EFD" ma:contentTypeVersion="13" ma:contentTypeDescription="Create a new document." ma:contentTypeScope="" ma:versionID="6f93aec29288193f0067c0ee6f648169">
  <xsd:schema xmlns:xsd="http://www.w3.org/2001/XMLSchema" xmlns:xs="http://www.w3.org/2001/XMLSchema" xmlns:p="http://schemas.microsoft.com/office/2006/metadata/properties" xmlns:ns3="d6140620-cc9a-46de-9805-ec3b312cbab2" xmlns:ns4="da334625-10d4-4d4c-a3c9-490ac9893a11" targetNamespace="http://schemas.microsoft.com/office/2006/metadata/properties" ma:root="true" ma:fieldsID="3aff3927152007571218124a829ece31" ns3:_="" ns4:_="">
    <xsd:import namespace="d6140620-cc9a-46de-9805-ec3b312cbab2"/>
    <xsd:import namespace="da334625-10d4-4d4c-a3c9-490ac9893a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40620-cc9a-46de-9805-ec3b312cba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34625-10d4-4d4c-a3c9-490ac9893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55E27-2283-4614-9C13-1E7F1A8424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33A252-D89F-453B-AAFD-4111B26D6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B5E667-CB51-4BBE-B5FD-5447FFD34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40620-cc9a-46de-9805-ec3b312cbab2"/>
    <ds:schemaRef ds:uri="da334625-10d4-4d4c-a3c9-490ac9893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XANTtheme</Template>
  <TotalTime>17815</TotalTime>
  <Words>1135</Words>
  <Application>Microsoft Office PowerPoint</Application>
  <PresentationFormat>Widescreen</PresentationFormat>
  <Paragraphs>223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Light</vt:lpstr>
      <vt:lpstr>Roboto Medium</vt:lpstr>
      <vt:lpstr>XANTtheme</vt:lpstr>
      <vt:lpstr>Playbooks  Center of Excellence Overview</vt:lpstr>
      <vt:lpstr>What is a Center of Excellence?</vt:lpstr>
      <vt:lpstr>Who is in the Center of Excellence?</vt:lpstr>
      <vt:lpstr>Center of Excellence Process </vt:lpstr>
      <vt:lpstr>Agenda - SAMPLE</vt:lpstr>
      <vt:lpstr>Current Play Roster</vt:lpstr>
      <vt:lpstr>Play Design Rubric</vt:lpstr>
      <vt:lpstr>Seller &amp; Manager Interviews - SAMPLE</vt:lpstr>
      <vt:lpstr>Play Flow - Sample</vt:lpstr>
      <vt:lpstr>Cadence - Timing, Spacing, Channel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Aziakou</dc:creator>
  <cp:lastModifiedBy>Janae Galindo</cp:lastModifiedBy>
  <cp:revision>24</cp:revision>
  <dcterms:created xsi:type="dcterms:W3CDTF">2019-11-05T15:41:09Z</dcterms:created>
  <dcterms:modified xsi:type="dcterms:W3CDTF">2020-04-10T17:29:36Z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0x010100CB53C59EA17F344BB4E3799088A45EFD</vt:lpwstr>
  </property>
</Properties>
</file>